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Raleway"/>
      <p:regular r:id="rId62"/>
      <p:bold r:id="rId63"/>
      <p:italic r:id="rId64"/>
      <p:boldItalic r:id="rId65"/>
    </p:embeddedFont>
    <p:embeddedFont>
      <p:font typeface="Economica"/>
      <p:regular r:id="rId66"/>
      <p:bold r:id="rId67"/>
      <p:italic r:id="rId68"/>
      <p:boldItalic r:id="rId69"/>
    </p:embeddedFont>
    <p:embeddedFont>
      <p:font typeface="Proxima Nova"/>
      <p:regular r:id="rId70"/>
      <p:bold r:id="rId71"/>
      <p:italic r:id="rId72"/>
      <p:boldItalic r:id="rId73"/>
    </p:embeddedFont>
    <p:embeddedFont>
      <p:font typeface="Roboto"/>
      <p:regular r:id="rId74"/>
      <p:bold r:id="rId75"/>
      <p:italic r:id="rId76"/>
      <p:boldItalic r:id="rId77"/>
    </p:embeddedFont>
    <p:embeddedFont>
      <p:font typeface="Lato"/>
      <p:regular r:id="rId78"/>
      <p:bold r:id="rId79"/>
      <p:italic r:id="rId80"/>
      <p:boldItalic r:id="rId81"/>
    </p:embeddedFont>
    <p:embeddedFont>
      <p:font typeface="Open Sans"/>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AAC5932-0DA3-4CDA-92B3-DB91EBB71EA0}">
  <a:tblStyle styleId="{BAAC5932-0DA3-4CDA-92B3-DB91EBB71EA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OpenSans-italic.fntdata"/><Relationship Id="rId83" Type="http://schemas.openxmlformats.org/officeDocument/2006/relationships/font" Target="fonts/OpenSans-bold.fntdata"/><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font" Target="fonts/OpenSans-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Lato-italic.fntdata"/><Relationship Id="rId82" Type="http://schemas.openxmlformats.org/officeDocument/2006/relationships/font" Target="fonts/OpenSans-regular.fntdata"/><Relationship Id="rId81"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boldItalic.fntdata"/><Relationship Id="rId72" Type="http://schemas.openxmlformats.org/officeDocument/2006/relationships/font" Target="fonts/ProximaNova-italic.fntdata"/><Relationship Id="rId31" Type="http://schemas.openxmlformats.org/officeDocument/2006/relationships/slide" Target="slides/slide25.xml"/><Relationship Id="rId75" Type="http://schemas.openxmlformats.org/officeDocument/2006/relationships/font" Target="fonts/Roboto-bold.fntdata"/><Relationship Id="rId30" Type="http://schemas.openxmlformats.org/officeDocument/2006/relationships/slide" Target="slides/slide24.xml"/><Relationship Id="rId74" Type="http://schemas.openxmlformats.org/officeDocument/2006/relationships/font" Target="fonts/Roboto-regular.fntdata"/><Relationship Id="rId33" Type="http://schemas.openxmlformats.org/officeDocument/2006/relationships/slide" Target="slides/slide27.xml"/><Relationship Id="rId77" Type="http://schemas.openxmlformats.org/officeDocument/2006/relationships/font" Target="fonts/Roboto-boldItalic.fntdata"/><Relationship Id="rId32" Type="http://schemas.openxmlformats.org/officeDocument/2006/relationships/slide" Target="slides/slide26.xml"/><Relationship Id="rId76" Type="http://schemas.openxmlformats.org/officeDocument/2006/relationships/font" Target="fonts/Roboto-italic.fntdata"/><Relationship Id="rId35" Type="http://schemas.openxmlformats.org/officeDocument/2006/relationships/slide" Target="slides/slide29.xml"/><Relationship Id="rId79" Type="http://schemas.openxmlformats.org/officeDocument/2006/relationships/font" Target="fonts/Lato-bold.fntdata"/><Relationship Id="rId34" Type="http://schemas.openxmlformats.org/officeDocument/2006/relationships/slide" Target="slides/slide28.xml"/><Relationship Id="rId78" Type="http://schemas.openxmlformats.org/officeDocument/2006/relationships/font" Target="fonts/Lato-regular.fntdata"/><Relationship Id="rId71" Type="http://schemas.openxmlformats.org/officeDocument/2006/relationships/font" Target="fonts/ProximaNova-bold.fntdata"/><Relationship Id="rId70" Type="http://schemas.openxmlformats.org/officeDocument/2006/relationships/font" Target="fonts/ProximaNova-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aleway-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aleway-italic.fntdata"/><Relationship Id="rId63" Type="http://schemas.openxmlformats.org/officeDocument/2006/relationships/font" Target="fonts/Raleway-bold.fntdata"/><Relationship Id="rId22" Type="http://schemas.openxmlformats.org/officeDocument/2006/relationships/slide" Target="slides/slide16.xml"/><Relationship Id="rId66" Type="http://schemas.openxmlformats.org/officeDocument/2006/relationships/font" Target="fonts/Economica-regular.fntdata"/><Relationship Id="rId21" Type="http://schemas.openxmlformats.org/officeDocument/2006/relationships/slide" Target="slides/slide15.xml"/><Relationship Id="rId65" Type="http://schemas.openxmlformats.org/officeDocument/2006/relationships/font" Target="fonts/Raleway-boldItalic.fntdata"/><Relationship Id="rId24" Type="http://schemas.openxmlformats.org/officeDocument/2006/relationships/slide" Target="slides/slide18.xml"/><Relationship Id="rId68" Type="http://schemas.openxmlformats.org/officeDocument/2006/relationships/font" Target="fonts/Economica-italic.fntdata"/><Relationship Id="rId23" Type="http://schemas.openxmlformats.org/officeDocument/2006/relationships/slide" Target="slides/slide17.xml"/><Relationship Id="rId67" Type="http://schemas.openxmlformats.org/officeDocument/2006/relationships/font" Target="fonts/Economica-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Economica-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84763125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84763125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984763125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984763125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984763125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984763125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5361056be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361056be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5361056b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361056b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a366a1a4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a366a1a4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5361056be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361056be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5361056be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361056be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5361056be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361056be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984763125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984763125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8ae3984495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ae3984495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bbe61d5e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9bbe61d5e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9bbe61d5e4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9bbe61d5e4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9bbe61d5e4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9bbe61d5e4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9bbe61d5e4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9bbe61d5e4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9bbe61d5e4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9bbe61d5e4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9bbe61d5e4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9bbe61d5e4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9bbe61d5e4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9bbe61d5e4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3bb7688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a3bb7688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3bb76884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a3bb76884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3bb76884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3bb76884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8ae3984495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8ae3984495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3bb76884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3bb76884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a3bb76884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a3bb76884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bbe61d5e4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9bbe61d5e4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9ba06f22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9ba06f22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3c01a52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3c01a52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9c0c181ee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9c0c181ee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0a3273121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a0a3273121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9ba06f227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9ba06f227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9ba06f227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9ba06f227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9ba06f227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9ba06f227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8ae3984495_1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ae3984495_1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a0a3273121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a0a3273121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068b2a64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068b2a64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a068b2a64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a068b2a64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a068b2a64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a068b2a64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a0a3273121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a0a3273121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9c0c181e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9c0c181e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9c0c181ec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9c0c181ec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9c0c181ec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9c0c181ec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9c0c181ec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9c0c181ec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9c0c181ec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9c0c181ec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98474fd2a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98474fd2a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9c0c181ec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9c0c181ec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9c0c181ec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9c0c181ec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9c0c181ec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9c0c181ec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a3bb76884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a3bb76884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9bbe61d5e4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9bbe61d5e4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0a327312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a0a327312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98474fd2a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98474fd2a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8474fd2a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8474fd2a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98474fd2a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98474fd2a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8476312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8476312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en.wikipedia.org/wiki/Google_Safe_Browsing" TargetMode="External"/><Relationship Id="rId4" Type="http://schemas.openxmlformats.org/officeDocument/2006/relationships/hyperlink" Target="https://www.projecthoneypot.org/httpbl.php"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ntop.org/get-started/download/" TargetMode="External"/><Relationship Id="rId4" Type="http://schemas.openxmlformats.org/officeDocument/2006/relationships/hyperlink" Target="https://github.com/ntop/ntopng" TargetMode="External"/><Relationship Id="rId5"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localhost:3000" TargetMode="External"/><Relationship Id="rId4" Type="http://schemas.openxmlformats.org/officeDocument/2006/relationships/image" Target="../media/image13.png"/><Relationship Id="rId5" Type="http://schemas.openxmlformats.org/officeDocument/2006/relationships/hyperlink" Target="http://localhost:3000/lua/index.lu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nagios.com/products/nagios-network-analyzer/"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2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www.manageengine.com/products/oputils/download.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https://www.colasoft.com/download/products/download_capsa.php" TargetMode="External"/><Relationship Id="rId5" Type="http://schemas.openxmlformats.org/officeDocument/2006/relationships/hyperlink" Target="https://www.colasoft.com/download/products/download_capsa.php" TargetMode="External"/><Relationship Id="rId6" Type="http://schemas.openxmlformats.org/officeDocument/2006/relationships/hyperlink" Target="https://www.colasoft.com/download/products/download_capsa.php"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625" y="128770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Economica"/>
                <a:ea typeface="Economica"/>
                <a:cs typeface="Economica"/>
                <a:sym typeface="Economica"/>
              </a:rPr>
              <a:t>Traffic Classification and Monitoring </a:t>
            </a:r>
            <a:endParaRPr>
              <a:latin typeface="Economica"/>
              <a:ea typeface="Economica"/>
              <a:cs typeface="Economica"/>
              <a:sym typeface="Economica"/>
            </a:endParaRPr>
          </a:p>
        </p:txBody>
      </p:sp>
      <p:sp>
        <p:nvSpPr>
          <p:cNvPr id="87" name="Google Shape;87;p13"/>
          <p:cNvSpPr txBox="1"/>
          <p:nvPr>
            <p:ph idx="1" type="subTitle"/>
          </p:nvPr>
        </p:nvSpPr>
        <p:spPr>
          <a:xfrm>
            <a:off x="882025" y="3325300"/>
            <a:ext cx="7688100" cy="133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sz="1100">
                <a:solidFill>
                  <a:schemeClr val="dk1"/>
                </a:solidFill>
              </a:rPr>
              <a:t>Under</a:t>
            </a:r>
            <a:endParaRPr sz="1100">
              <a:solidFill>
                <a:schemeClr val="dk1"/>
              </a:solidFill>
            </a:endParaRPr>
          </a:p>
          <a:p>
            <a:pPr indent="0" lvl="0" marL="0" rtl="0" algn="r">
              <a:spcBef>
                <a:spcPts val="0"/>
              </a:spcBef>
              <a:spcAft>
                <a:spcPts val="0"/>
              </a:spcAft>
              <a:buNone/>
            </a:pPr>
            <a:r>
              <a:t/>
            </a:r>
            <a:endParaRPr sz="500"/>
          </a:p>
          <a:p>
            <a:pPr indent="0" lvl="0" marL="0" rtl="0" algn="r">
              <a:spcBef>
                <a:spcPts val="0"/>
              </a:spcBef>
              <a:spcAft>
                <a:spcPts val="0"/>
              </a:spcAft>
              <a:buNone/>
            </a:pPr>
            <a:r>
              <a:rPr lang="en-GB" sz="1400"/>
              <a:t>Dr. Saifullah</a:t>
            </a:r>
            <a:endParaRPr sz="1400"/>
          </a:p>
          <a:p>
            <a:pPr indent="0" lvl="0" marL="0" rtl="0" algn="r">
              <a:spcBef>
                <a:spcPts val="0"/>
              </a:spcBef>
              <a:spcAft>
                <a:spcPts val="0"/>
              </a:spcAft>
              <a:buNone/>
            </a:pPr>
            <a:r>
              <a:rPr lang="en-GB" sz="1400"/>
              <a:t>Assistant Prof, SCIS</a:t>
            </a:r>
            <a:endParaRPr sz="1400"/>
          </a:p>
        </p:txBody>
      </p:sp>
      <p:sp>
        <p:nvSpPr>
          <p:cNvPr id="88" name="Google Shape;88;p13"/>
          <p:cNvSpPr txBox="1"/>
          <p:nvPr>
            <p:ph idx="1" type="subTitle"/>
          </p:nvPr>
        </p:nvSpPr>
        <p:spPr>
          <a:xfrm>
            <a:off x="882027" y="33253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1"/>
                </a:solidFill>
              </a:rPr>
              <a:t>Presented by:</a:t>
            </a:r>
            <a:endParaRPr sz="1100">
              <a:solidFill>
                <a:schemeClr val="dk1"/>
              </a:solidFill>
            </a:endParaRPr>
          </a:p>
          <a:p>
            <a:pPr indent="0" lvl="0" marL="0" rtl="0" algn="l">
              <a:spcBef>
                <a:spcPts val="0"/>
              </a:spcBef>
              <a:spcAft>
                <a:spcPts val="0"/>
              </a:spcAft>
              <a:buNone/>
            </a:pPr>
            <a:r>
              <a:t/>
            </a:r>
            <a:endParaRPr sz="500"/>
          </a:p>
          <a:p>
            <a:pPr indent="0" lvl="0" marL="0" rtl="0" algn="l">
              <a:spcBef>
                <a:spcPts val="0"/>
              </a:spcBef>
              <a:spcAft>
                <a:spcPts val="0"/>
              </a:spcAft>
              <a:buNone/>
            </a:pPr>
            <a:r>
              <a:rPr lang="en-GB" sz="1400"/>
              <a:t>A. Gayathri Devi - 17MCME19</a:t>
            </a:r>
            <a:endParaRPr sz="1400"/>
          </a:p>
          <a:p>
            <a:pPr indent="0" lvl="0" marL="0" rtl="0" algn="l">
              <a:spcBef>
                <a:spcPts val="0"/>
              </a:spcBef>
              <a:spcAft>
                <a:spcPts val="0"/>
              </a:spcAft>
              <a:buNone/>
            </a:pPr>
            <a:r>
              <a:rPr lang="en-GB" sz="1400"/>
              <a:t>A. Leela Srija - 17MCME18 </a:t>
            </a:r>
            <a:endParaRPr sz="1400"/>
          </a:p>
          <a:p>
            <a:pPr indent="0" lvl="0" marL="0" rtl="0" algn="l">
              <a:spcBef>
                <a:spcPts val="0"/>
              </a:spcBef>
              <a:spcAft>
                <a:spcPts val="0"/>
              </a:spcAft>
              <a:buNone/>
            </a:pPr>
            <a:r>
              <a:rPr lang="en-GB" sz="1400"/>
              <a:t>K. Vaishnavi - 17MCME04</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type="title"/>
          </p:nvPr>
        </p:nvSpPr>
        <p:spPr>
          <a:xfrm>
            <a:off x="4653575" y="857800"/>
            <a:ext cx="4163400" cy="5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159" name="Google Shape;159;p22"/>
          <p:cNvSpPr txBox="1"/>
          <p:nvPr>
            <p:ph idx="1" type="body"/>
          </p:nvPr>
        </p:nvSpPr>
        <p:spPr>
          <a:xfrm>
            <a:off x="658200" y="1357450"/>
            <a:ext cx="3038700" cy="32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chemeClr val="accent2"/>
                </a:solidFill>
              </a:rPr>
              <a:t>Task scheduler: Auto-run Packet Capture:</a:t>
            </a:r>
            <a:endParaRPr b="1" sz="1500">
              <a:solidFill>
                <a:schemeClr val="accent2"/>
              </a:solidFill>
            </a:endParaRPr>
          </a:p>
          <a:p>
            <a:pPr indent="-317500" lvl="0" marL="457200" rtl="0" algn="l">
              <a:spcBef>
                <a:spcPts val="1600"/>
              </a:spcBef>
              <a:spcAft>
                <a:spcPts val="0"/>
              </a:spcAft>
              <a:buSzPts val="1400"/>
              <a:buChar char="●"/>
            </a:pPr>
            <a:r>
              <a:rPr lang="en-GB" sz="1400"/>
              <a:t>Task scheduler provides the ability to run packet  capture and  analysis at  pre-defined automatically, which can be scheduled to run one-time, daily or weekly.</a:t>
            </a:r>
            <a:endParaRPr sz="1400"/>
          </a:p>
          <a:p>
            <a:pPr indent="-317500" lvl="0" marL="457200" rtl="0" algn="l">
              <a:spcBef>
                <a:spcPts val="600"/>
              </a:spcBef>
              <a:spcAft>
                <a:spcPts val="600"/>
              </a:spcAft>
              <a:buSzPts val="1400"/>
              <a:buChar char="●"/>
            </a:pPr>
            <a:r>
              <a:rPr lang="en-GB" sz="1400"/>
              <a:t>Task scheduler is found under System on the top left corner.</a:t>
            </a:r>
            <a:endParaRPr sz="1400"/>
          </a:p>
        </p:txBody>
      </p:sp>
      <p:pic>
        <p:nvPicPr>
          <p:cNvPr id="160" name="Google Shape;160;p22"/>
          <p:cNvPicPr preferRelativeResize="0"/>
          <p:nvPr/>
        </p:nvPicPr>
        <p:blipFill>
          <a:blip r:embed="rId3">
            <a:alphaModFix/>
          </a:blip>
          <a:stretch>
            <a:fillRect/>
          </a:stretch>
        </p:blipFill>
        <p:spPr>
          <a:xfrm>
            <a:off x="3748825" y="1449600"/>
            <a:ext cx="5142302" cy="2892545"/>
          </a:xfrm>
          <a:prstGeom prst="rect">
            <a:avLst/>
          </a:prstGeom>
          <a:noFill/>
          <a:ln>
            <a:noFill/>
          </a:ln>
        </p:spPr>
      </p:pic>
      <p:sp>
        <p:nvSpPr>
          <p:cNvPr id="161" name="Google Shape;161;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4653575" y="857800"/>
            <a:ext cx="4163400" cy="5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167" name="Google Shape;167;p23"/>
          <p:cNvSpPr txBox="1"/>
          <p:nvPr>
            <p:ph idx="1" type="body"/>
          </p:nvPr>
        </p:nvSpPr>
        <p:spPr>
          <a:xfrm>
            <a:off x="658200" y="1357450"/>
            <a:ext cx="3038700" cy="32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chemeClr val="accent2"/>
                </a:solidFill>
              </a:rPr>
              <a:t>Powerful  TCP flow Analysis:</a:t>
            </a:r>
            <a:endParaRPr b="1" sz="1500">
              <a:solidFill>
                <a:schemeClr val="accent2"/>
              </a:solidFill>
            </a:endParaRPr>
          </a:p>
          <a:p>
            <a:pPr indent="-317500" lvl="0" marL="457200" rtl="0" algn="l">
              <a:spcBef>
                <a:spcPts val="1600"/>
              </a:spcBef>
              <a:spcAft>
                <a:spcPts val="0"/>
              </a:spcAft>
              <a:buSzPts val="1400"/>
              <a:buChar char="●"/>
            </a:pPr>
            <a:r>
              <a:rPr lang="en-GB" sz="1400"/>
              <a:t>TCP packets give information to help us troubleshoot networks</a:t>
            </a:r>
            <a:endParaRPr sz="1400"/>
          </a:p>
          <a:p>
            <a:pPr indent="-317500" lvl="0" marL="457200" rtl="0" algn="l">
              <a:spcBef>
                <a:spcPts val="600"/>
              </a:spcBef>
              <a:spcAft>
                <a:spcPts val="600"/>
              </a:spcAft>
              <a:buSzPts val="1400"/>
              <a:buChar char="●"/>
            </a:pPr>
            <a:r>
              <a:rPr lang="en-GB" sz="1400"/>
              <a:t>For example: Slow Network like slow website response, slow CRM transactions and slow downloading or uploading etc.</a:t>
            </a:r>
            <a:endParaRPr sz="1400"/>
          </a:p>
        </p:txBody>
      </p:sp>
      <p:pic>
        <p:nvPicPr>
          <p:cNvPr id="168" name="Google Shape;168;p23"/>
          <p:cNvPicPr preferRelativeResize="0"/>
          <p:nvPr/>
        </p:nvPicPr>
        <p:blipFill>
          <a:blip r:embed="rId3">
            <a:alphaModFix/>
          </a:blip>
          <a:stretch>
            <a:fillRect/>
          </a:stretch>
        </p:blipFill>
        <p:spPr>
          <a:xfrm>
            <a:off x="3696900" y="1459625"/>
            <a:ext cx="5142302" cy="2892545"/>
          </a:xfrm>
          <a:prstGeom prst="rect">
            <a:avLst/>
          </a:prstGeom>
          <a:noFill/>
          <a:ln>
            <a:noFill/>
          </a:ln>
        </p:spPr>
      </p:pic>
      <p:sp>
        <p:nvSpPr>
          <p:cNvPr id="169" name="Google Shape;169;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4653575" y="857800"/>
            <a:ext cx="4163400" cy="5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175" name="Google Shape;175;p24"/>
          <p:cNvSpPr txBox="1"/>
          <p:nvPr>
            <p:ph idx="1" type="body"/>
          </p:nvPr>
        </p:nvSpPr>
        <p:spPr>
          <a:xfrm>
            <a:off x="658200" y="1347400"/>
            <a:ext cx="7830600" cy="32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chemeClr val="accent2"/>
                </a:solidFill>
              </a:rPr>
              <a:t>E</a:t>
            </a:r>
            <a:r>
              <a:rPr b="1" lang="en-GB" sz="1500">
                <a:solidFill>
                  <a:schemeClr val="accent2"/>
                </a:solidFill>
              </a:rPr>
              <a:t>xtended Network Analysis:</a:t>
            </a:r>
            <a:endParaRPr b="1" sz="1500">
              <a:solidFill>
                <a:schemeClr val="accent2"/>
              </a:solidFill>
            </a:endParaRPr>
          </a:p>
          <a:p>
            <a:pPr indent="0" lvl="0" marL="0" rtl="0" algn="l">
              <a:spcBef>
                <a:spcPts val="1600"/>
              </a:spcBef>
              <a:spcAft>
                <a:spcPts val="0"/>
              </a:spcAft>
              <a:buNone/>
            </a:pPr>
            <a:r>
              <a:rPr lang="en-GB" sz="1400"/>
              <a:t>The Capsa Network Analyzer performs traffic statistics as well as Security Analysis. Security Analysis detects the following network anomalies </a:t>
            </a:r>
            <a:endParaRPr sz="1400"/>
          </a:p>
          <a:p>
            <a:pPr indent="-317500" lvl="0" marL="457200" rtl="0" algn="l">
              <a:spcBef>
                <a:spcPts val="1600"/>
              </a:spcBef>
              <a:spcAft>
                <a:spcPts val="0"/>
              </a:spcAft>
              <a:buSzPts val="1400"/>
              <a:buChar char="●"/>
            </a:pPr>
            <a:r>
              <a:rPr b="1" lang="en-GB" sz="1400"/>
              <a:t>ARP attack</a:t>
            </a:r>
            <a:r>
              <a:rPr lang="en-GB" sz="1400"/>
              <a:t> - The malicious source machine can be found by the MAC address</a:t>
            </a:r>
            <a:endParaRPr sz="1400"/>
          </a:p>
          <a:p>
            <a:pPr indent="-317500" lvl="0" marL="457200" rtl="0" algn="l">
              <a:spcBef>
                <a:spcPts val="400"/>
              </a:spcBef>
              <a:spcAft>
                <a:spcPts val="0"/>
              </a:spcAft>
              <a:buSzPts val="1400"/>
              <a:buChar char="●"/>
            </a:pPr>
            <a:r>
              <a:rPr b="1" lang="en-GB" sz="1400"/>
              <a:t>Worm activity</a:t>
            </a:r>
            <a:r>
              <a:rPr lang="en-GB" sz="1400"/>
              <a:t> - Worms are identified by their network activity and are located with their IP addresses </a:t>
            </a:r>
            <a:endParaRPr sz="1400"/>
          </a:p>
          <a:p>
            <a:pPr indent="-317500" lvl="0" marL="457200" rtl="0" algn="l">
              <a:spcBef>
                <a:spcPts val="400"/>
              </a:spcBef>
              <a:spcAft>
                <a:spcPts val="0"/>
              </a:spcAft>
              <a:buSzPts val="1400"/>
              <a:buChar char="●"/>
            </a:pPr>
            <a:r>
              <a:rPr b="1" lang="en-GB" sz="1400"/>
              <a:t>Dos attack</a:t>
            </a:r>
            <a:r>
              <a:rPr lang="en-GB" sz="1400"/>
              <a:t> - Capsa detects both compromised machine and machine under Dos attack</a:t>
            </a:r>
            <a:endParaRPr sz="1400"/>
          </a:p>
          <a:p>
            <a:pPr indent="-317500" lvl="0" marL="457200" rtl="0" algn="l">
              <a:spcBef>
                <a:spcPts val="400"/>
              </a:spcBef>
              <a:spcAft>
                <a:spcPts val="0"/>
              </a:spcAft>
              <a:buSzPts val="1400"/>
              <a:buChar char="●"/>
            </a:pPr>
            <a:r>
              <a:rPr lang="en-GB" sz="1400"/>
              <a:t>TCP port Scanning </a:t>
            </a:r>
            <a:endParaRPr sz="1400"/>
          </a:p>
          <a:p>
            <a:pPr indent="-317500" lvl="0" marL="457200" rtl="0" algn="l">
              <a:spcBef>
                <a:spcPts val="400"/>
              </a:spcBef>
              <a:spcAft>
                <a:spcPts val="0"/>
              </a:spcAft>
              <a:buSzPts val="1400"/>
              <a:buChar char="●"/>
            </a:pPr>
            <a:r>
              <a:rPr b="1" lang="en-GB" sz="1400"/>
              <a:t>Suspicious conversation</a:t>
            </a:r>
            <a:r>
              <a:rPr lang="en-GB" sz="1400"/>
              <a:t> - Suppose MSN is blocked in our network and HTTP port 80 is open for web browsing. A malicious user could change MSN port to 80 to chat with others.</a:t>
            </a:r>
            <a:endParaRPr sz="1400"/>
          </a:p>
          <a:p>
            <a:pPr indent="0" lvl="0" marL="0" rtl="0" algn="l">
              <a:spcBef>
                <a:spcPts val="400"/>
              </a:spcBef>
              <a:spcAft>
                <a:spcPts val="1600"/>
              </a:spcAft>
              <a:buNone/>
            </a:pPr>
            <a:r>
              <a:t/>
            </a:r>
            <a:endParaRPr sz="1400"/>
          </a:p>
        </p:txBody>
      </p:sp>
      <p:sp>
        <p:nvSpPr>
          <p:cNvPr id="176" name="Google Shape;176;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4653575" y="857800"/>
            <a:ext cx="4163400" cy="5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182" name="Google Shape;182;p25"/>
          <p:cNvSpPr txBox="1"/>
          <p:nvPr>
            <p:ph idx="1" type="body"/>
          </p:nvPr>
        </p:nvSpPr>
        <p:spPr>
          <a:xfrm>
            <a:off x="472150" y="1347400"/>
            <a:ext cx="3747000" cy="34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chemeClr val="accent2"/>
                </a:solidFill>
              </a:rPr>
              <a:t>Versatile Traffic and Bandwidth Statistics:</a:t>
            </a:r>
            <a:endParaRPr sz="1500"/>
          </a:p>
          <a:p>
            <a:pPr indent="-317500" lvl="0" marL="457200" rtl="0" algn="l">
              <a:spcBef>
                <a:spcPts val="1600"/>
              </a:spcBef>
              <a:spcAft>
                <a:spcPts val="0"/>
              </a:spcAft>
              <a:buSzPts val="1400"/>
              <a:buChar char="●"/>
            </a:pPr>
            <a:r>
              <a:rPr lang="en-GB" sz="1400"/>
              <a:t>Monitor Network Traffic in the Dashboard tab</a:t>
            </a:r>
            <a:endParaRPr sz="1400"/>
          </a:p>
          <a:p>
            <a:pPr indent="-317500" lvl="0" marL="457200" rtl="0" algn="l">
              <a:spcBef>
                <a:spcPts val="0"/>
              </a:spcBef>
              <a:spcAft>
                <a:spcPts val="0"/>
              </a:spcAft>
              <a:buSzPts val="1400"/>
              <a:buChar char="●"/>
            </a:pPr>
            <a:r>
              <a:rPr lang="en-GB" sz="1400"/>
              <a:t>Monitor Network traffic in the summary tab</a:t>
            </a:r>
            <a:endParaRPr sz="1400"/>
          </a:p>
          <a:p>
            <a:pPr indent="-317500" lvl="0" marL="457200" rtl="0" algn="l">
              <a:spcBef>
                <a:spcPts val="0"/>
              </a:spcBef>
              <a:spcAft>
                <a:spcPts val="0"/>
              </a:spcAft>
              <a:buSzPts val="1400"/>
              <a:buChar char="●"/>
            </a:pPr>
            <a:r>
              <a:rPr lang="en-GB" sz="1400"/>
              <a:t>Monitor Network traffic in the physical Endpoint and IP endpoint tabs</a:t>
            </a:r>
            <a:endParaRPr sz="1400"/>
          </a:p>
          <a:p>
            <a:pPr indent="-317500" lvl="0" marL="457200" rtl="0" algn="l">
              <a:spcBef>
                <a:spcPts val="0"/>
              </a:spcBef>
              <a:spcAft>
                <a:spcPts val="0"/>
              </a:spcAft>
              <a:buSzPts val="1400"/>
              <a:buChar char="●"/>
            </a:pPr>
            <a:r>
              <a:rPr lang="en-GB" sz="1400"/>
              <a:t>Monitor network traffic in the protocol tab</a:t>
            </a:r>
            <a:endParaRPr sz="1400"/>
          </a:p>
          <a:p>
            <a:pPr indent="-317500" lvl="0" marL="457200" rtl="0" algn="l">
              <a:spcBef>
                <a:spcPts val="0"/>
              </a:spcBef>
              <a:spcAft>
                <a:spcPts val="0"/>
              </a:spcAft>
              <a:buSzPts val="1400"/>
              <a:buChar char="●"/>
            </a:pPr>
            <a:r>
              <a:rPr lang="en-GB" sz="1400"/>
              <a:t>Monitor Network traffic in the conversation tabs</a:t>
            </a:r>
            <a:endParaRPr sz="1400"/>
          </a:p>
          <a:p>
            <a:pPr indent="-317500" lvl="0" marL="457200" rtl="0" algn="l">
              <a:spcBef>
                <a:spcPts val="0"/>
              </a:spcBef>
              <a:spcAft>
                <a:spcPts val="0"/>
              </a:spcAft>
              <a:buSzPts val="1400"/>
              <a:buChar char="●"/>
            </a:pPr>
            <a:r>
              <a:rPr lang="en-GB" sz="1400"/>
              <a:t>Monitor Network traffic in the Matrix Tab</a:t>
            </a:r>
            <a:endParaRPr sz="1400"/>
          </a:p>
          <a:p>
            <a:pPr indent="0" lvl="0" marL="457200" rtl="0" algn="l">
              <a:spcBef>
                <a:spcPts val="1600"/>
              </a:spcBef>
              <a:spcAft>
                <a:spcPts val="0"/>
              </a:spcAft>
              <a:buNone/>
            </a:pPr>
            <a:r>
              <a:t/>
            </a:r>
            <a:endParaRPr sz="1400"/>
          </a:p>
          <a:p>
            <a:pPr indent="0" lvl="0" marL="0" rtl="0" algn="l">
              <a:spcBef>
                <a:spcPts val="1600"/>
              </a:spcBef>
              <a:spcAft>
                <a:spcPts val="0"/>
              </a:spcAft>
              <a:buNone/>
            </a:pPr>
            <a:r>
              <a:t/>
            </a:r>
            <a:endParaRPr b="1"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183" name="Google Shape;183;p25"/>
          <p:cNvPicPr preferRelativeResize="0"/>
          <p:nvPr/>
        </p:nvPicPr>
        <p:blipFill>
          <a:blip r:embed="rId3">
            <a:alphaModFix/>
          </a:blip>
          <a:stretch>
            <a:fillRect/>
          </a:stretch>
        </p:blipFill>
        <p:spPr>
          <a:xfrm>
            <a:off x="4324944" y="1731451"/>
            <a:ext cx="4686730" cy="2636299"/>
          </a:xfrm>
          <a:prstGeom prst="rect">
            <a:avLst/>
          </a:prstGeom>
          <a:noFill/>
          <a:ln>
            <a:noFill/>
          </a:ln>
        </p:spPr>
      </p:pic>
      <p:sp>
        <p:nvSpPr>
          <p:cNvPr id="184" name="Google Shape;184;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727650" y="133750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500">
                <a:solidFill>
                  <a:schemeClr val="accent2"/>
                </a:solidFill>
                <a:latin typeface="Lato"/>
                <a:ea typeface="Lato"/>
                <a:cs typeface="Lato"/>
                <a:sym typeface="Lato"/>
              </a:rPr>
              <a:t>Advanced Network protocol Analysis</a:t>
            </a:r>
            <a:endParaRPr sz="1500">
              <a:solidFill>
                <a:schemeClr val="accent2"/>
              </a:solidFill>
              <a:latin typeface="Lato"/>
              <a:ea typeface="Lato"/>
              <a:cs typeface="Lato"/>
              <a:sym typeface="Lato"/>
            </a:endParaRPr>
          </a:p>
          <a:p>
            <a:pPr indent="0" lvl="0" marL="0" rtl="0" algn="l">
              <a:spcBef>
                <a:spcPts val="1600"/>
              </a:spcBef>
              <a:spcAft>
                <a:spcPts val="0"/>
              </a:spcAft>
              <a:buNone/>
            </a:pPr>
            <a:r>
              <a:t/>
            </a:r>
            <a:endParaRPr/>
          </a:p>
        </p:txBody>
      </p:sp>
      <p:sp>
        <p:nvSpPr>
          <p:cNvPr id="190" name="Google Shape;190;p26"/>
          <p:cNvSpPr txBox="1"/>
          <p:nvPr>
            <p:ph idx="1" type="body"/>
          </p:nvPr>
        </p:nvSpPr>
        <p:spPr>
          <a:xfrm>
            <a:off x="727650" y="1697125"/>
            <a:ext cx="3341100" cy="226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t>P</a:t>
            </a:r>
            <a:r>
              <a:rPr lang="en-GB" sz="1400"/>
              <a:t>rotocol is a convention or standard that controls or enables the connection, communication, and data transfer between two computing endpoints.</a:t>
            </a:r>
            <a:endParaRPr sz="1400"/>
          </a:p>
          <a:p>
            <a:pPr indent="-317500" lvl="0" marL="457200" rtl="0" algn="l">
              <a:lnSpc>
                <a:spcPct val="115000"/>
              </a:lnSpc>
              <a:spcBef>
                <a:spcPts val="1000"/>
              </a:spcBef>
              <a:spcAft>
                <a:spcPts val="0"/>
              </a:spcAft>
              <a:buSzPts val="1400"/>
              <a:buChar char="●"/>
            </a:pPr>
            <a:r>
              <a:rPr lang="en-GB" sz="1400">
                <a:latin typeface="Arial"/>
                <a:ea typeface="Arial"/>
                <a:cs typeface="Arial"/>
                <a:sym typeface="Arial"/>
              </a:rPr>
              <a:t>Analyze Protocols with Capsa - network application which has generated the largest traffic</a:t>
            </a:r>
            <a:endParaRPr sz="1400">
              <a:latin typeface="Arial"/>
              <a:ea typeface="Arial"/>
              <a:cs typeface="Arial"/>
              <a:sym typeface="Arial"/>
            </a:endParaRPr>
          </a:p>
          <a:p>
            <a:pPr indent="-317500" lvl="0" marL="457200" rtl="0" algn="l">
              <a:lnSpc>
                <a:spcPct val="115000"/>
              </a:lnSpc>
              <a:spcBef>
                <a:spcPts val="500"/>
              </a:spcBef>
              <a:spcAft>
                <a:spcPts val="500"/>
              </a:spcAft>
              <a:buSzPts val="1400"/>
              <a:buChar char="●"/>
            </a:pPr>
            <a:r>
              <a:rPr lang="en-GB" sz="1400">
                <a:latin typeface="Arial"/>
                <a:ea typeface="Arial"/>
                <a:cs typeface="Arial"/>
                <a:sym typeface="Arial"/>
              </a:rPr>
              <a:t>Comprehensive Protocol Statistics in the Protocol Tab - protocols detected are listed with detailed traffic</a:t>
            </a:r>
            <a:endParaRPr sz="1400"/>
          </a:p>
        </p:txBody>
      </p:sp>
      <p:pic>
        <p:nvPicPr>
          <p:cNvPr id="191" name="Google Shape;191;p26"/>
          <p:cNvPicPr preferRelativeResize="0"/>
          <p:nvPr/>
        </p:nvPicPr>
        <p:blipFill>
          <a:blip r:embed="rId3">
            <a:alphaModFix/>
          </a:blip>
          <a:stretch>
            <a:fillRect/>
          </a:stretch>
        </p:blipFill>
        <p:spPr>
          <a:xfrm>
            <a:off x="4150825" y="1697125"/>
            <a:ext cx="4770451" cy="2683379"/>
          </a:xfrm>
          <a:prstGeom prst="rect">
            <a:avLst/>
          </a:prstGeom>
          <a:noFill/>
          <a:ln>
            <a:noFill/>
          </a:ln>
        </p:spPr>
      </p:pic>
      <p:sp>
        <p:nvSpPr>
          <p:cNvPr id="192" name="Google Shape;192;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4653575" y="857800"/>
            <a:ext cx="4163400" cy="5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198" name="Google Shape;198;p27"/>
          <p:cNvSpPr txBox="1"/>
          <p:nvPr>
            <p:ph idx="1" type="body"/>
          </p:nvPr>
        </p:nvSpPr>
        <p:spPr>
          <a:xfrm>
            <a:off x="376900" y="1786200"/>
            <a:ext cx="3534300" cy="2787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The logs in Colasoft Capsa can record global or scope-specific network events, containing 9 types of log primarily generated by the advanced analyzers: DNS analysis, Email messages, FTP transfers, HTTP webpage visits, VoIP calls, VoIP signalings and activities of 3 instant messengers: ICQ activities, MSN activities and Yahoo Messenger activities.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199" name="Google Shape;199;p27"/>
          <p:cNvPicPr preferRelativeResize="0"/>
          <p:nvPr/>
        </p:nvPicPr>
        <p:blipFill>
          <a:blip r:embed="rId3">
            <a:alphaModFix/>
          </a:blip>
          <a:stretch>
            <a:fillRect/>
          </a:stretch>
        </p:blipFill>
        <p:spPr>
          <a:xfrm>
            <a:off x="4088700" y="1786200"/>
            <a:ext cx="4954848" cy="2787099"/>
          </a:xfrm>
          <a:prstGeom prst="rect">
            <a:avLst/>
          </a:prstGeom>
          <a:noFill/>
          <a:ln>
            <a:noFill/>
          </a:ln>
        </p:spPr>
      </p:pic>
      <p:sp>
        <p:nvSpPr>
          <p:cNvPr id="200" name="Google Shape;200;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201" name="Google Shape;201;p27"/>
          <p:cNvSpPr txBox="1"/>
          <p:nvPr/>
        </p:nvSpPr>
        <p:spPr>
          <a:xfrm>
            <a:off x="737200" y="1334400"/>
            <a:ext cx="5850300" cy="4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500">
                <a:solidFill>
                  <a:schemeClr val="accent2"/>
                </a:solidFill>
                <a:latin typeface="Lato"/>
                <a:ea typeface="Lato"/>
                <a:cs typeface="Lato"/>
                <a:sym typeface="Lato"/>
              </a:rPr>
              <a:t>Multiple Network Behaviour Monitoring:</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idx="1" type="body"/>
          </p:nvPr>
        </p:nvSpPr>
        <p:spPr>
          <a:xfrm>
            <a:off x="536775" y="1376300"/>
            <a:ext cx="2597700" cy="29334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SzPts val="1600"/>
              <a:buChar char="●"/>
            </a:pPr>
            <a:r>
              <a:rPr lang="en-GB" sz="1400">
                <a:latin typeface="Arial"/>
                <a:ea typeface="Arial"/>
                <a:cs typeface="Arial"/>
                <a:sym typeface="Arial"/>
              </a:rPr>
              <a:t>Drilldown on a Single Protocol - Capsa’s Node Explorer window allows network administrators to carry out drill down analysis on a single protocol</a:t>
            </a:r>
            <a:endParaRPr sz="1400">
              <a:latin typeface="Arial"/>
              <a:ea typeface="Arial"/>
              <a:cs typeface="Arial"/>
              <a:sym typeface="Arial"/>
            </a:endParaRPr>
          </a:p>
          <a:p>
            <a:pPr indent="0" lvl="0" marL="0" rtl="0" algn="l">
              <a:spcBef>
                <a:spcPts val="200"/>
              </a:spcBef>
              <a:spcAft>
                <a:spcPts val="1600"/>
              </a:spcAft>
              <a:buNone/>
            </a:pPr>
            <a:r>
              <a:t/>
            </a:r>
            <a:endParaRPr/>
          </a:p>
        </p:txBody>
      </p:sp>
      <p:pic>
        <p:nvPicPr>
          <p:cNvPr id="207" name="Google Shape;207;p28"/>
          <p:cNvPicPr preferRelativeResize="0"/>
          <p:nvPr/>
        </p:nvPicPr>
        <p:blipFill>
          <a:blip r:embed="rId3">
            <a:alphaModFix/>
          </a:blip>
          <a:stretch>
            <a:fillRect/>
          </a:stretch>
        </p:blipFill>
        <p:spPr>
          <a:xfrm>
            <a:off x="3325350" y="1376300"/>
            <a:ext cx="5513851" cy="3101541"/>
          </a:xfrm>
          <a:prstGeom prst="rect">
            <a:avLst/>
          </a:prstGeom>
          <a:noFill/>
          <a:ln>
            <a:noFill/>
          </a:ln>
        </p:spPr>
      </p:pic>
      <p:sp>
        <p:nvSpPr>
          <p:cNvPr id="208" name="Google Shape;208;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6FA8DC"/>
                </a:solidFill>
                <a:latin typeface="Lato"/>
                <a:ea typeface="Lato"/>
                <a:cs typeface="Lato"/>
                <a:sym typeface="Lato"/>
              </a:rPr>
              <a:t>Packet Decoding</a:t>
            </a:r>
            <a:endParaRPr sz="1600">
              <a:solidFill>
                <a:srgbClr val="6FA8DC"/>
              </a:solidFill>
              <a:latin typeface="Lato"/>
              <a:ea typeface="Lato"/>
              <a:cs typeface="Lato"/>
              <a:sym typeface="Lato"/>
            </a:endParaRPr>
          </a:p>
        </p:txBody>
      </p:sp>
      <p:sp>
        <p:nvSpPr>
          <p:cNvPr id="214" name="Google Shape;214;p29"/>
          <p:cNvSpPr txBox="1"/>
          <p:nvPr>
            <p:ph idx="1" type="body"/>
          </p:nvPr>
        </p:nvSpPr>
        <p:spPr>
          <a:xfrm>
            <a:off x="418300" y="1753775"/>
            <a:ext cx="3510000" cy="3104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Font typeface="Arial"/>
              <a:buChar char="●"/>
            </a:pPr>
            <a:r>
              <a:rPr lang="en-GB" sz="1400">
                <a:solidFill>
                  <a:srgbClr val="666666"/>
                </a:solidFill>
                <a:latin typeface="Arial"/>
                <a:ea typeface="Arial"/>
                <a:cs typeface="Arial"/>
                <a:sym typeface="Arial"/>
              </a:rPr>
              <a:t>Capsa is able to capture all network packets transmitted on network and displays detailed packet decoding information in Hex, ASCII and EBCDIC. </a:t>
            </a:r>
            <a:endParaRPr sz="1600">
              <a:solidFill>
                <a:srgbClr val="666666"/>
              </a:solidFill>
              <a:latin typeface="Arial"/>
              <a:ea typeface="Arial"/>
              <a:cs typeface="Arial"/>
              <a:sym typeface="Arial"/>
            </a:endParaRPr>
          </a:p>
          <a:p>
            <a:pPr indent="-330200" lvl="0" marL="457200" rtl="0" algn="l">
              <a:spcBef>
                <a:spcPts val="400"/>
              </a:spcBef>
              <a:spcAft>
                <a:spcPts val="0"/>
              </a:spcAft>
              <a:buClr>
                <a:srgbClr val="666666"/>
              </a:buClr>
              <a:buSzPts val="1600"/>
              <a:buChar char="●"/>
            </a:pPr>
            <a:r>
              <a:rPr lang="en-GB" sz="1400">
                <a:solidFill>
                  <a:srgbClr val="666666"/>
                </a:solidFill>
                <a:latin typeface="Arial"/>
                <a:ea typeface="Arial"/>
                <a:cs typeface="Arial"/>
                <a:sym typeface="Arial"/>
              </a:rPr>
              <a:t>Packet list - table offers the list of packets captured from the node selected in the </a:t>
            </a:r>
            <a:r>
              <a:rPr b="1" lang="en-GB" sz="1400">
                <a:solidFill>
                  <a:srgbClr val="666666"/>
                </a:solidFill>
                <a:latin typeface="Arial"/>
                <a:ea typeface="Arial"/>
                <a:cs typeface="Arial"/>
                <a:sym typeface="Arial"/>
              </a:rPr>
              <a:t>Node Explorer</a:t>
            </a:r>
            <a:endParaRPr b="1" sz="1400">
              <a:solidFill>
                <a:srgbClr val="666666"/>
              </a:solidFill>
              <a:latin typeface="Arial"/>
              <a:ea typeface="Arial"/>
              <a:cs typeface="Arial"/>
              <a:sym typeface="Arial"/>
            </a:endParaRPr>
          </a:p>
          <a:p>
            <a:pPr indent="-317500" lvl="0" marL="457200" rtl="0" algn="l">
              <a:spcBef>
                <a:spcPts val="400"/>
              </a:spcBef>
              <a:spcAft>
                <a:spcPts val="0"/>
              </a:spcAft>
              <a:buClr>
                <a:srgbClr val="666666"/>
              </a:buClr>
              <a:buSzPts val="1400"/>
              <a:buFont typeface="Arial"/>
              <a:buChar char="●"/>
            </a:pPr>
            <a:r>
              <a:rPr lang="en-GB" sz="1400">
                <a:solidFill>
                  <a:srgbClr val="666666"/>
                </a:solidFill>
                <a:latin typeface="Arial"/>
                <a:ea typeface="Arial"/>
                <a:cs typeface="Arial"/>
                <a:sym typeface="Arial"/>
              </a:rPr>
              <a:t>Packet decoding information helps troubleshooting network to track down security vulnerability</a:t>
            </a:r>
            <a:endParaRPr sz="1400">
              <a:solidFill>
                <a:srgbClr val="666666"/>
              </a:solidFill>
              <a:latin typeface="Arial"/>
              <a:ea typeface="Arial"/>
              <a:cs typeface="Arial"/>
              <a:sym typeface="Arial"/>
            </a:endParaRPr>
          </a:p>
          <a:p>
            <a:pPr indent="0" lvl="0" marL="0" rtl="0" algn="l">
              <a:spcBef>
                <a:spcPts val="400"/>
              </a:spcBef>
              <a:spcAft>
                <a:spcPts val="0"/>
              </a:spcAft>
              <a:buNone/>
            </a:pPr>
            <a:r>
              <a:t/>
            </a:r>
            <a:endParaRPr>
              <a:solidFill>
                <a:srgbClr val="666666"/>
              </a:solidFill>
              <a:latin typeface="Arial"/>
              <a:ea typeface="Arial"/>
              <a:cs typeface="Arial"/>
              <a:sym typeface="Arial"/>
            </a:endParaRPr>
          </a:p>
          <a:p>
            <a:pPr indent="0" lvl="0" marL="457200" rtl="0" algn="l">
              <a:spcBef>
                <a:spcPts val="1600"/>
              </a:spcBef>
              <a:spcAft>
                <a:spcPts val="1600"/>
              </a:spcAft>
              <a:buNone/>
            </a:pPr>
            <a:r>
              <a:t/>
            </a:r>
            <a:endParaRPr>
              <a:solidFill>
                <a:srgbClr val="666666"/>
              </a:solidFill>
              <a:latin typeface="Arial"/>
              <a:ea typeface="Arial"/>
              <a:cs typeface="Arial"/>
              <a:sym typeface="Arial"/>
            </a:endParaRPr>
          </a:p>
        </p:txBody>
      </p:sp>
      <p:pic>
        <p:nvPicPr>
          <p:cNvPr id="215" name="Google Shape;215;p29"/>
          <p:cNvPicPr preferRelativeResize="0"/>
          <p:nvPr/>
        </p:nvPicPr>
        <p:blipFill>
          <a:blip r:embed="rId3">
            <a:alphaModFix/>
          </a:blip>
          <a:stretch>
            <a:fillRect/>
          </a:stretch>
        </p:blipFill>
        <p:spPr>
          <a:xfrm>
            <a:off x="4118900" y="1853850"/>
            <a:ext cx="4830274" cy="2717026"/>
          </a:xfrm>
          <a:prstGeom prst="rect">
            <a:avLst/>
          </a:prstGeom>
          <a:noFill/>
          <a:ln>
            <a:noFill/>
          </a:ln>
        </p:spPr>
      </p:pic>
      <p:sp>
        <p:nvSpPr>
          <p:cNvPr id="216" name="Google Shape;216;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4653575" y="857800"/>
            <a:ext cx="4163400" cy="5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222" name="Google Shape;222;p30"/>
          <p:cNvSpPr txBox="1"/>
          <p:nvPr>
            <p:ph idx="1" type="body"/>
          </p:nvPr>
        </p:nvSpPr>
        <p:spPr>
          <a:xfrm>
            <a:off x="658200" y="1347400"/>
            <a:ext cx="3350100" cy="3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chemeClr val="accent2"/>
                </a:solidFill>
              </a:rPr>
              <a:t>Visualized Connections in Matrix:</a:t>
            </a:r>
            <a:endParaRPr b="1" sz="1500">
              <a:solidFill>
                <a:schemeClr val="accent2"/>
              </a:solidFill>
            </a:endParaRPr>
          </a:p>
          <a:p>
            <a:pPr indent="-317500" lvl="0" marL="457200" rtl="0" algn="l">
              <a:spcBef>
                <a:spcPts val="1600"/>
              </a:spcBef>
              <a:spcAft>
                <a:spcPts val="0"/>
              </a:spcAft>
              <a:buSzPts val="1400"/>
              <a:buChar char="●"/>
            </a:pPr>
            <a:r>
              <a:rPr lang="en-GB" sz="1400"/>
              <a:t>The matrix tab visualizes all the network connections and traffic details in a single graph. The nodes around the elongated ellipse display the hosts in the network; the weight of the line between nodes indicates the traffic, and the color indicates status</a:t>
            </a:r>
            <a:endParaRPr sz="1400"/>
          </a:p>
          <a:p>
            <a:pPr indent="0" lvl="0" marL="0" rtl="0" algn="l">
              <a:spcBef>
                <a:spcPts val="1600"/>
              </a:spcBef>
              <a:spcAft>
                <a:spcPts val="0"/>
              </a:spcAft>
              <a:buNone/>
            </a:pPr>
            <a:r>
              <a:t/>
            </a:r>
            <a:endParaRPr b="1" sz="1400">
              <a:solidFill>
                <a:schemeClr val="accent2"/>
              </a:solidFill>
            </a:endParaRPr>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223" name="Google Shape;223;p30"/>
          <p:cNvPicPr preferRelativeResize="0"/>
          <p:nvPr/>
        </p:nvPicPr>
        <p:blipFill>
          <a:blip r:embed="rId3">
            <a:alphaModFix/>
          </a:blip>
          <a:stretch>
            <a:fillRect/>
          </a:stretch>
        </p:blipFill>
        <p:spPr>
          <a:xfrm>
            <a:off x="4169025" y="1570424"/>
            <a:ext cx="4782374" cy="2690099"/>
          </a:xfrm>
          <a:prstGeom prst="rect">
            <a:avLst/>
          </a:prstGeom>
          <a:noFill/>
          <a:ln>
            <a:noFill/>
          </a:ln>
        </p:spPr>
      </p:pic>
      <p:sp>
        <p:nvSpPr>
          <p:cNvPr id="224" name="Google Shape;224;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ph idx="4294967295" type="title"/>
          </p:nvPr>
        </p:nvSpPr>
        <p:spPr>
          <a:xfrm>
            <a:off x="4653575" y="857800"/>
            <a:ext cx="4163400" cy="5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230" name="Google Shape;230;p31"/>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400"/>
              <a:t>Clicking on a single node, administrators can view its detailed traffic information. </a:t>
            </a:r>
            <a:endParaRPr sz="1400"/>
          </a:p>
        </p:txBody>
      </p:sp>
      <p:pic>
        <p:nvPicPr>
          <p:cNvPr id="231" name="Google Shape;231;p31"/>
          <p:cNvPicPr preferRelativeResize="0"/>
          <p:nvPr/>
        </p:nvPicPr>
        <p:blipFill rotWithShape="1">
          <a:blip r:embed="rId3">
            <a:alphaModFix/>
          </a:blip>
          <a:srcRect b="4560" l="0" r="0" t="-4560"/>
          <a:stretch/>
        </p:blipFill>
        <p:spPr>
          <a:xfrm>
            <a:off x="834137" y="167439"/>
            <a:ext cx="7475726" cy="4205112"/>
          </a:xfrm>
          <a:prstGeom prst="rect">
            <a:avLst/>
          </a:prstGeom>
          <a:noFill/>
          <a:ln>
            <a:noFill/>
          </a:ln>
        </p:spPr>
      </p:pic>
      <p:sp>
        <p:nvSpPr>
          <p:cNvPr id="232" name="Google Shape;232;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551800" y="1271250"/>
            <a:ext cx="7864500" cy="3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solidFill>
                  <a:schemeClr val="accent3"/>
                </a:solidFill>
              </a:rPr>
              <a:t>Monitoring network traffic:</a:t>
            </a:r>
            <a:endParaRPr sz="2300">
              <a:solidFill>
                <a:schemeClr val="accent3"/>
              </a:solidFill>
            </a:endParaRPr>
          </a:p>
        </p:txBody>
      </p:sp>
      <p:sp>
        <p:nvSpPr>
          <p:cNvPr id="94" name="Google Shape;94;p14"/>
          <p:cNvSpPr txBox="1"/>
          <p:nvPr>
            <p:ph idx="1" type="body"/>
          </p:nvPr>
        </p:nvSpPr>
        <p:spPr>
          <a:xfrm>
            <a:off x="551800" y="1822050"/>
            <a:ext cx="6032400" cy="3102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There are two methods to monitor network traffic:</a:t>
            </a:r>
            <a:endParaRPr sz="1500"/>
          </a:p>
          <a:p>
            <a:pPr indent="-317500" lvl="1" marL="914400" rtl="0" algn="l">
              <a:spcBef>
                <a:spcPts val="0"/>
              </a:spcBef>
              <a:spcAft>
                <a:spcPts val="0"/>
              </a:spcAft>
              <a:buSzPts val="1400"/>
              <a:buChar char="○"/>
            </a:pPr>
            <a:r>
              <a:rPr lang="en-GB" sz="1400"/>
              <a:t>Mirrored ports ( SPAN - Switch Port Analyzer )</a:t>
            </a:r>
            <a:endParaRPr sz="1400"/>
          </a:p>
          <a:p>
            <a:pPr indent="-317500" lvl="1" marL="914400" rtl="0" algn="l">
              <a:spcBef>
                <a:spcPts val="0"/>
              </a:spcBef>
              <a:spcAft>
                <a:spcPts val="0"/>
              </a:spcAft>
              <a:buSzPts val="1400"/>
              <a:buChar char="○"/>
            </a:pPr>
            <a:r>
              <a:rPr lang="en-GB" sz="1400"/>
              <a:t>Network Tap ( Terminal port Access )</a:t>
            </a:r>
            <a:endParaRPr sz="1400"/>
          </a:p>
          <a:p>
            <a:pPr indent="0" lvl="0" marL="0" rtl="0" algn="l">
              <a:spcBef>
                <a:spcPts val="1600"/>
              </a:spcBef>
              <a:spcAft>
                <a:spcPts val="0"/>
              </a:spcAft>
              <a:buNone/>
            </a:pPr>
            <a:r>
              <a:rPr b="1" lang="en-GB" sz="1700">
                <a:solidFill>
                  <a:schemeClr val="dk1"/>
                </a:solidFill>
              </a:rPr>
              <a:t>  </a:t>
            </a:r>
            <a:r>
              <a:rPr b="1" lang="en-GB" sz="1700">
                <a:solidFill>
                  <a:schemeClr val="dk1"/>
                </a:solidFill>
              </a:rPr>
              <a:t>Mirrored </a:t>
            </a:r>
            <a:r>
              <a:rPr b="1" lang="en-GB" sz="1700">
                <a:solidFill>
                  <a:schemeClr val="dk1"/>
                </a:solidFill>
              </a:rPr>
              <a:t>Ports :</a:t>
            </a:r>
            <a:endParaRPr b="1" sz="1700">
              <a:solidFill>
                <a:schemeClr val="dk1"/>
              </a:solidFill>
            </a:endParaRPr>
          </a:p>
          <a:p>
            <a:pPr indent="-323850" lvl="0" marL="457200" rtl="0" algn="l">
              <a:spcBef>
                <a:spcPts val="1000"/>
              </a:spcBef>
              <a:spcAft>
                <a:spcPts val="0"/>
              </a:spcAft>
              <a:buSzPts val="1500"/>
              <a:buChar char="●"/>
            </a:pPr>
            <a:r>
              <a:rPr lang="en-GB" sz="1500"/>
              <a:t>SPAN or roving analysis is a method for observing network traffic in a non-intrusive manner.</a:t>
            </a:r>
            <a:endParaRPr sz="1500"/>
          </a:p>
          <a:p>
            <a:pPr indent="-323850" lvl="0" marL="457200" rtl="0" algn="l">
              <a:spcBef>
                <a:spcPts val="300"/>
              </a:spcBef>
              <a:spcAft>
                <a:spcPts val="0"/>
              </a:spcAft>
              <a:buSzPts val="1500"/>
              <a:buChar char="●"/>
            </a:pPr>
            <a:r>
              <a:rPr lang="en-GB" sz="1500"/>
              <a:t>It is a software feature built into a network switch or a router that creates a copy of selected packets passing through device and sends them to a designated mirror port.</a:t>
            </a:r>
            <a:endParaRPr sz="1500"/>
          </a:p>
          <a:p>
            <a:pPr indent="-323850" lvl="0" marL="457200" rtl="0" algn="l">
              <a:spcBef>
                <a:spcPts val="300"/>
              </a:spcBef>
              <a:spcAft>
                <a:spcPts val="0"/>
              </a:spcAft>
              <a:buSzPts val="1500"/>
              <a:buChar char="●"/>
            </a:pPr>
            <a:r>
              <a:rPr lang="en-GB" sz="1500"/>
              <a:t>It is used on simpler systems to monitor multiple stations at once.</a:t>
            </a:r>
            <a:endParaRPr sz="1500"/>
          </a:p>
          <a:p>
            <a:pPr indent="0" lvl="0" marL="457200" rtl="0" algn="l">
              <a:spcBef>
                <a:spcPts val="300"/>
              </a:spcBef>
              <a:spcAft>
                <a:spcPts val="1600"/>
              </a:spcAft>
              <a:buNone/>
            </a:pPr>
            <a:r>
              <a:t/>
            </a:r>
            <a:endParaRPr sz="1000"/>
          </a:p>
        </p:txBody>
      </p:sp>
      <p:sp>
        <p:nvSpPr>
          <p:cNvPr id="95" name="Google Shape;95;p14"/>
          <p:cNvSpPr txBox="1"/>
          <p:nvPr/>
        </p:nvSpPr>
        <p:spPr>
          <a:xfrm>
            <a:off x="6795175" y="1319125"/>
            <a:ext cx="2073000" cy="3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96" name="Google Shape;96;p14"/>
          <p:cNvPicPr preferRelativeResize="0"/>
          <p:nvPr/>
        </p:nvPicPr>
        <p:blipFill>
          <a:blip r:embed="rId3">
            <a:alphaModFix/>
          </a:blip>
          <a:stretch>
            <a:fillRect/>
          </a:stretch>
        </p:blipFill>
        <p:spPr>
          <a:xfrm>
            <a:off x="6795175" y="1822053"/>
            <a:ext cx="2039675" cy="2867047"/>
          </a:xfrm>
          <a:prstGeom prst="rect">
            <a:avLst/>
          </a:prstGeom>
          <a:noFill/>
          <a:ln>
            <a:noFill/>
          </a:ln>
        </p:spPr>
      </p:pic>
      <p:sp>
        <p:nvSpPr>
          <p:cNvPr id="97" name="Google Shape;97;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730000" y="1318650"/>
            <a:ext cx="3300900" cy="69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Economica"/>
                <a:ea typeface="Economica"/>
                <a:cs typeface="Economica"/>
                <a:sym typeface="Economica"/>
              </a:rPr>
              <a:t>ntopng</a:t>
            </a:r>
            <a:endParaRPr sz="3000">
              <a:latin typeface="Economica"/>
              <a:ea typeface="Economica"/>
              <a:cs typeface="Economica"/>
              <a:sym typeface="Economica"/>
            </a:endParaRPr>
          </a:p>
        </p:txBody>
      </p:sp>
      <p:sp>
        <p:nvSpPr>
          <p:cNvPr id="238" name="Google Shape;238;p32"/>
          <p:cNvSpPr txBox="1"/>
          <p:nvPr>
            <p:ph idx="2" type="body"/>
          </p:nvPr>
        </p:nvSpPr>
        <p:spPr>
          <a:xfrm>
            <a:off x="5198275" y="1059000"/>
            <a:ext cx="3374400" cy="3025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ntopng is based on libcap (a portable C/C++ library for network traffic capture)</a:t>
            </a:r>
            <a:endParaRPr sz="1500"/>
          </a:p>
          <a:p>
            <a:pPr indent="-323850" lvl="0" marL="457200" rtl="0" algn="l">
              <a:spcBef>
                <a:spcPts val="1000"/>
              </a:spcBef>
              <a:spcAft>
                <a:spcPts val="0"/>
              </a:spcAft>
              <a:buSzPts val="1500"/>
              <a:buChar char="●"/>
            </a:pPr>
            <a:r>
              <a:rPr lang="en-GB" sz="1500"/>
              <a:t>Comes in 4 versions -  Community, Professional, Enterprise M, Enterprise L.</a:t>
            </a:r>
            <a:endParaRPr sz="1500"/>
          </a:p>
          <a:p>
            <a:pPr indent="-323850" lvl="0" marL="457200" rtl="0" algn="l">
              <a:spcBef>
                <a:spcPts val="1000"/>
              </a:spcBef>
              <a:spcAft>
                <a:spcPts val="1000"/>
              </a:spcAft>
              <a:buSzPts val="1500"/>
              <a:buChar char="●"/>
            </a:pPr>
            <a:r>
              <a:rPr lang="en-GB" sz="1500"/>
              <a:t>Provides an i</a:t>
            </a:r>
            <a:r>
              <a:rPr lang="en-GB" sz="1500">
                <a:highlight>
                  <a:srgbClr val="FFFFFF"/>
                </a:highlight>
                <a:latin typeface="Open Sans"/>
                <a:ea typeface="Open Sans"/>
                <a:cs typeface="Open Sans"/>
                <a:sym typeface="Open Sans"/>
              </a:rPr>
              <a:t>ntuitive, encrypted web user interface for the exploration of realtime and historical traffic information.</a:t>
            </a:r>
            <a:endParaRPr sz="1500"/>
          </a:p>
        </p:txBody>
      </p:sp>
      <p:sp>
        <p:nvSpPr>
          <p:cNvPr id="239" name="Google Shape;239;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240" name="Google Shape;240;p32"/>
          <p:cNvSpPr txBox="1"/>
          <p:nvPr>
            <p:ph idx="1" type="subTitle"/>
          </p:nvPr>
        </p:nvSpPr>
        <p:spPr>
          <a:xfrm>
            <a:off x="730000" y="192475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High-Speed Web-based Traffic Analysis and Flow Collection</a:t>
            </a:r>
            <a:endParaRPr sz="1400"/>
          </a:p>
        </p:txBody>
      </p:sp>
      <p:pic>
        <p:nvPicPr>
          <p:cNvPr id="241" name="Google Shape;241;p32"/>
          <p:cNvPicPr preferRelativeResize="0"/>
          <p:nvPr/>
        </p:nvPicPr>
        <p:blipFill>
          <a:blip r:embed="rId3">
            <a:alphaModFix/>
          </a:blip>
          <a:stretch>
            <a:fillRect/>
          </a:stretch>
        </p:blipFill>
        <p:spPr>
          <a:xfrm>
            <a:off x="4007600" y="1739863"/>
            <a:ext cx="1128775" cy="1128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solidFill>
                  <a:schemeClr val="accent3"/>
                </a:solidFill>
              </a:rPr>
              <a:t>Main </a:t>
            </a:r>
            <a:r>
              <a:rPr lang="en-GB" sz="2300">
                <a:solidFill>
                  <a:schemeClr val="accent3"/>
                </a:solidFill>
              </a:rPr>
              <a:t>Features</a:t>
            </a:r>
            <a:endParaRPr sz="2300">
              <a:solidFill>
                <a:schemeClr val="accent3"/>
              </a:solidFill>
            </a:endParaRPr>
          </a:p>
        </p:txBody>
      </p:sp>
      <p:sp>
        <p:nvSpPr>
          <p:cNvPr id="247" name="Google Shape;247;p33"/>
          <p:cNvSpPr txBox="1"/>
          <p:nvPr>
            <p:ph idx="1" type="body"/>
          </p:nvPr>
        </p:nvSpPr>
        <p:spPr>
          <a:xfrm>
            <a:off x="727650" y="1955200"/>
            <a:ext cx="76887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Shows real time network traffic and active hosts.</a:t>
            </a:r>
            <a:endParaRPr sz="1500"/>
          </a:p>
          <a:p>
            <a:pPr indent="-323850" lvl="0" marL="457200" rtl="0" algn="l">
              <a:spcBef>
                <a:spcPts val="600"/>
              </a:spcBef>
              <a:spcAft>
                <a:spcPts val="0"/>
              </a:spcAft>
              <a:buSzPts val="1500"/>
              <a:buChar char="●"/>
            </a:pPr>
            <a:r>
              <a:rPr lang="en-GB" sz="1500"/>
              <a:t>Sorts network traffic according to many criteria.</a:t>
            </a:r>
            <a:endParaRPr sz="1500"/>
          </a:p>
          <a:p>
            <a:pPr indent="-323850" lvl="0" marL="457200" rtl="0" algn="l">
              <a:spcBef>
                <a:spcPts val="600"/>
              </a:spcBef>
              <a:spcAft>
                <a:spcPts val="0"/>
              </a:spcAft>
              <a:buSzPts val="1500"/>
              <a:buChar char="●"/>
            </a:pPr>
            <a:r>
              <a:rPr lang="en-GB" sz="1500"/>
              <a:t>Identifies Top talkers (senders/receivers).</a:t>
            </a:r>
            <a:endParaRPr sz="1500"/>
          </a:p>
          <a:p>
            <a:pPr indent="-323850" lvl="0" marL="457200" rtl="0" algn="l">
              <a:spcBef>
                <a:spcPts val="600"/>
              </a:spcBef>
              <a:spcAft>
                <a:spcPts val="0"/>
              </a:spcAft>
              <a:buSzPts val="1500"/>
              <a:buChar char="●"/>
            </a:pPr>
            <a:r>
              <a:rPr lang="en-GB" sz="1500"/>
              <a:t>Monitors and reports live throughput, network and application latencies, Round Trip Time (RTT), TCP statistics (retransmissions, out of order packets, packets lost), and bytes and packets transmitted.</a:t>
            </a:r>
            <a:endParaRPr sz="1500"/>
          </a:p>
          <a:p>
            <a:pPr indent="-323850" lvl="0" marL="457200" rtl="0" algn="l">
              <a:spcBef>
                <a:spcPts val="600"/>
              </a:spcBef>
              <a:spcAft>
                <a:spcPts val="0"/>
              </a:spcAft>
              <a:buSzPts val="1500"/>
              <a:buChar char="●"/>
            </a:pPr>
            <a:r>
              <a:rPr lang="en-GB" sz="1500"/>
              <a:t>Geolocate and overlay hosts in a geographical map.</a:t>
            </a:r>
            <a:endParaRPr sz="1500"/>
          </a:p>
          <a:p>
            <a:pPr indent="-323850" lvl="0" marL="457200" rtl="0" algn="l">
              <a:spcBef>
                <a:spcPts val="600"/>
              </a:spcBef>
              <a:spcAft>
                <a:spcPts val="600"/>
              </a:spcAft>
              <a:buSzPts val="1500"/>
              <a:buChar char="●"/>
            </a:pPr>
            <a:r>
              <a:rPr lang="en-GB" sz="1500"/>
              <a:t>Alerts engine to capture anomalous and suspicious hosts.</a:t>
            </a:r>
            <a:endParaRPr sz="1500"/>
          </a:p>
        </p:txBody>
      </p:sp>
      <p:sp>
        <p:nvSpPr>
          <p:cNvPr id="248" name="Google Shape;248;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solidFill>
                  <a:schemeClr val="accent3"/>
                </a:solidFill>
              </a:rPr>
              <a:t>Main Features Contd.</a:t>
            </a:r>
            <a:endParaRPr sz="2300">
              <a:solidFill>
                <a:schemeClr val="accent3"/>
              </a:solidFill>
            </a:endParaRPr>
          </a:p>
        </p:txBody>
      </p:sp>
      <p:sp>
        <p:nvSpPr>
          <p:cNvPr id="254" name="Google Shape;254;p34"/>
          <p:cNvSpPr txBox="1"/>
          <p:nvPr>
            <p:ph idx="1" type="body"/>
          </p:nvPr>
        </p:nvSpPr>
        <p:spPr>
          <a:xfrm>
            <a:off x="727650" y="2006125"/>
            <a:ext cx="76887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Discovers application protocols (Facebook, YouTube, BitTorrent, etc) by leveraging on </a:t>
            </a:r>
            <a:r>
              <a:rPr lang="en-GB" sz="1500">
                <a:solidFill>
                  <a:schemeClr val="accent2"/>
                </a:solidFill>
              </a:rPr>
              <a:t>nDPI</a:t>
            </a:r>
            <a:r>
              <a:rPr lang="en-GB" sz="1500"/>
              <a:t> ( its own GPL DPI toolkit ).</a:t>
            </a:r>
            <a:endParaRPr sz="1500"/>
          </a:p>
          <a:p>
            <a:pPr indent="-323850" lvl="0" marL="457200" rtl="0" algn="l">
              <a:spcBef>
                <a:spcPts val="600"/>
              </a:spcBef>
              <a:spcAft>
                <a:spcPts val="0"/>
              </a:spcAft>
              <a:buSzPts val="1500"/>
              <a:buChar char="●"/>
            </a:pPr>
            <a:r>
              <a:rPr lang="en-GB" sz="1500"/>
              <a:t>Characterises HTTP traffic by leveraging on characterisation services provided by </a:t>
            </a:r>
            <a:r>
              <a:rPr lang="en-GB" sz="1500">
                <a:solidFill>
                  <a:schemeClr val="accent2"/>
                </a:solidFill>
                <a:uFill>
                  <a:noFill/>
                </a:uFill>
                <a:hlinkClick r:id="rId3">
                  <a:extLst>
                    <a:ext uri="{A12FA001-AC4F-418D-AE19-62706E023703}">
                      <ahyp:hlinkClr val="tx"/>
                    </a:ext>
                  </a:extLst>
                </a:hlinkClick>
              </a:rPr>
              <a:t>Google</a:t>
            </a:r>
            <a:r>
              <a:rPr lang="en-GB" sz="1500">
                <a:solidFill>
                  <a:schemeClr val="accent2"/>
                </a:solidFill>
              </a:rPr>
              <a:t> </a:t>
            </a:r>
            <a:r>
              <a:rPr lang="en-GB" sz="1500"/>
              <a:t>and </a:t>
            </a:r>
            <a:r>
              <a:rPr lang="en-GB" sz="1500">
                <a:solidFill>
                  <a:schemeClr val="accent2"/>
                </a:solidFill>
                <a:uFill>
                  <a:noFill/>
                </a:uFill>
                <a:hlinkClick r:id="rId4">
                  <a:extLst>
                    <a:ext uri="{A12FA001-AC4F-418D-AE19-62706E023703}">
                      <ahyp:hlinkClr val="tx"/>
                    </a:ext>
                  </a:extLst>
                </a:hlinkClick>
              </a:rPr>
              <a:t>HTTP Blacklist</a:t>
            </a:r>
            <a:r>
              <a:rPr lang="en-GB" sz="1500"/>
              <a:t>.</a:t>
            </a:r>
            <a:endParaRPr sz="1500"/>
          </a:p>
          <a:p>
            <a:pPr indent="-323850" lvl="0" marL="457200" rtl="0" algn="l">
              <a:spcBef>
                <a:spcPts val="600"/>
              </a:spcBef>
              <a:spcAft>
                <a:spcPts val="0"/>
              </a:spcAft>
              <a:buSzPts val="1500"/>
              <a:buChar char="●"/>
            </a:pPr>
            <a:r>
              <a:rPr lang="en-GB" sz="1500"/>
              <a:t>Continuous monitoring of SNMP devices.</a:t>
            </a:r>
            <a:endParaRPr sz="1500"/>
          </a:p>
          <a:p>
            <a:pPr indent="-323850" lvl="0" marL="457200" rtl="0" algn="l">
              <a:spcBef>
                <a:spcPts val="600"/>
              </a:spcBef>
              <a:spcAft>
                <a:spcPts val="0"/>
              </a:spcAft>
              <a:buSzPts val="1500"/>
              <a:buChar char="●"/>
            </a:pPr>
            <a:r>
              <a:rPr lang="en-GB" sz="1500"/>
              <a:t>Interactive historical exploration of monitored data exported to MySQL.</a:t>
            </a:r>
            <a:endParaRPr sz="1500"/>
          </a:p>
          <a:p>
            <a:pPr indent="-323850" lvl="0" marL="457200" rtl="0" algn="l">
              <a:spcBef>
                <a:spcPts val="600"/>
              </a:spcBef>
              <a:spcAft>
                <a:spcPts val="0"/>
              </a:spcAft>
              <a:buSzPts val="1500"/>
              <a:buChar char="●"/>
            </a:pPr>
            <a:r>
              <a:rPr lang="en-GB" sz="1500"/>
              <a:t>Identity Management, including correlation of VPN users to traffic.</a:t>
            </a:r>
            <a:endParaRPr sz="1500"/>
          </a:p>
          <a:p>
            <a:pPr indent="-323850" lvl="0" marL="457200" rtl="0" algn="l">
              <a:spcBef>
                <a:spcPts val="600"/>
              </a:spcBef>
              <a:spcAft>
                <a:spcPts val="600"/>
              </a:spcAft>
              <a:buSzPts val="1500"/>
              <a:buChar char="●"/>
            </a:pPr>
            <a:r>
              <a:rPr lang="en-GB" sz="1500"/>
              <a:t>Can be integrated with other softwares and tools.</a:t>
            </a:r>
            <a:endParaRPr sz="1500"/>
          </a:p>
        </p:txBody>
      </p:sp>
      <p:sp>
        <p:nvSpPr>
          <p:cNvPr id="255" name="Google Shape;255;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solidFill>
                  <a:schemeClr val="accent3"/>
                </a:solidFill>
              </a:rPr>
              <a:t>Tech Specifications</a:t>
            </a:r>
            <a:endParaRPr sz="2300">
              <a:solidFill>
                <a:schemeClr val="accent3"/>
              </a:solidFill>
            </a:endParaRPr>
          </a:p>
        </p:txBody>
      </p:sp>
      <p:sp>
        <p:nvSpPr>
          <p:cNvPr id="261" name="Google Shape;261;p35"/>
          <p:cNvSpPr txBox="1"/>
          <p:nvPr>
            <p:ph idx="1" type="body"/>
          </p:nvPr>
        </p:nvSpPr>
        <p:spPr>
          <a:xfrm>
            <a:off x="729450" y="2078875"/>
            <a:ext cx="20352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rPr>
              <a:t>Platforms</a:t>
            </a:r>
            <a:endParaRPr sz="1600">
              <a:solidFill>
                <a:schemeClr val="dk1"/>
              </a:solidFill>
            </a:endParaRPr>
          </a:p>
          <a:p>
            <a:pPr indent="-323850" lvl="0" marL="457200" rtl="0" algn="l">
              <a:spcBef>
                <a:spcPts val="600"/>
              </a:spcBef>
              <a:spcAft>
                <a:spcPts val="0"/>
              </a:spcAft>
              <a:buSzPts val="1500"/>
              <a:buChar char="●"/>
            </a:pPr>
            <a:r>
              <a:rPr lang="en-GB" sz="1500"/>
              <a:t>Unix</a:t>
            </a:r>
            <a:endParaRPr sz="1500"/>
          </a:p>
          <a:p>
            <a:pPr indent="-323850" lvl="0" marL="457200" rtl="0" algn="l">
              <a:spcBef>
                <a:spcPts val="600"/>
              </a:spcBef>
              <a:spcAft>
                <a:spcPts val="0"/>
              </a:spcAft>
              <a:buSzPts val="1500"/>
              <a:buChar char="●"/>
            </a:pPr>
            <a:r>
              <a:rPr lang="en-GB" sz="1500"/>
              <a:t>Linux</a:t>
            </a:r>
            <a:endParaRPr sz="1500"/>
          </a:p>
          <a:p>
            <a:pPr indent="-323850" lvl="0" marL="457200" rtl="0" algn="l">
              <a:spcBef>
                <a:spcPts val="600"/>
              </a:spcBef>
              <a:spcAft>
                <a:spcPts val="0"/>
              </a:spcAft>
              <a:buSzPts val="1500"/>
              <a:buChar char="●"/>
            </a:pPr>
            <a:r>
              <a:rPr lang="en-GB" sz="1500"/>
              <a:t>Mac OS X</a:t>
            </a:r>
            <a:endParaRPr sz="1500"/>
          </a:p>
          <a:p>
            <a:pPr indent="-323850" lvl="0" marL="457200" rtl="0" algn="l">
              <a:spcBef>
                <a:spcPts val="600"/>
              </a:spcBef>
              <a:spcAft>
                <a:spcPts val="0"/>
              </a:spcAft>
              <a:buSzPts val="1500"/>
              <a:buChar char="●"/>
            </a:pPr>
            <a:r>
              <a:rPr lang="en-GB" sz="1500"/>
              <a:t>Windows x64</a:t>
            </a:r>
            <a:endParaRPr sz="1500"/>
          </a:p>
          <a:p>
            <a:pPr indent="-323850" lvl="0" marL="457200" rtl="0" algn="l">
              <a:spcBef>
                <a:spcPts val="600"/>
              </a:spcBef>
              <a:spcAft>
                <a:spcPts val="600"/>
              </a:spcAft>
              <a:buSzPts val="1500"/>
              <a:buChar char="●"/>
            </a:pPr>
            <a:r>
              <a:rPr lang="en-GB" sz="1500"/>
              <a:t>ARM</a:t>
            </a:r>
            <a:endParaRPr sz="1500"/>
          </a:p>
        </p:txBody>
      </p:sp>
      <p:sp>
        <p:nvSpPr>
          <p:cNvPr id="262" name="Google Shape;262;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63" name="Google Shape;263;p35"/>
          <p:cNvSpPr txBox="1"/>
          <p:nvPr>
            <p:ph idx="1" type="body"/>
          </p:nvPr>
        </p:nvSpPr>
        <p:spPr>
          <a:xfrm>
            <a:off x="2577900" y="2078875"/>
            <a:ext cx="20352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rPr>
              <a:t>Web GUI</a:t>
            </a:r>
            <a:endParaRPr sz="1600">
              <a:solidFill>
                <a:schemeClr val="dk1"/>
              </a:solidFill>
            </a:endParaRPr>
          </a:p>
          <a:p>
            <a:pPr indent="-323850" lvl="0" marL="457200" rtl="0" algn="l">
              <a:spcBef>
                <a:spcPts val="600"/>
              </a:spcBef>
              <a:spcAft>
                <a:spcPts val="0"/>
              </a:spcAft>
              <a:buSzPts val="1500"/>
              <a:buChar char="●"/>
            </a:pPr>
            <a:r>
              <a:rPr lang="en-GB" sz="1500"/>
              <a:t>Available through any HTML5-ready web browser</a:t>
            </a:r>
            <a:endParaRPr sz="1500"/>
          </a:p>
          <a:p>
            <a:pPr indent="-323850" lvl="0" marL="457200" rtl="0" algn="l">
              <a:spcBef>
                <a:spcPts val="600"/>
              </a:spcBef>
              <a:spcAft>
                <a:spcPts val="600"/>
              </a:spcAft>
              <a:buSzPts val="1500"/>
              <a:buChar char="●"/>
            </a:pPr>
            <a:r>
              <a:rPr lang="en-GB" sz="1500"/>
              <a:t>SSL/HTTPS support</a:t>
            </a:r>
            <a:endParaRPr sz="1500"/>
          </a:p>
        </p:txBody>
      </p:sp>
      <p:sp>
        <p:nvSpPr>
          <p:cNvPr id="264" name="Google Shape;264;p35"/>
          <p:cNvSpPr txBox="1"/>
          <p:nvPr>
            <p:ph idx="1" type="body"/>
          </p:nvPr>
        </p:nvSpPr>
        <p:spPr>
          <a:xfrm>
            <a:off x="4613100" y="2078875"/>
            <a:ext cx="20352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rPr>
              <a:t>Protocols</a:t>
            </a:r>
            <a:endParaRPr sz="1600">
              <a:solidFill>
                <a:schemeClr val="dk1"/>
              </a:solidFill>
            </a:endParaRPr>
          </a:p>
          <a:p>
            <a:pPr indent="-323850" lvl="0" marL="457200" rtl="0" algn="l">
              <a:spcBef>
                <a:spcPts val="600"/>
              </a:spcBef>
              <a:spcAft>
                <a:spcPts val="0"/>
              </a:spcAft>
              <a:buSzPts val="1500"/>
              <a:buChar char="●"/>
            </a:pPr>
            <a:r>
              <a:rPr lang="en-GB" sz="1500"/>
              <a:t>Ethernet</a:t>
            </a:r>
            <a:endParaRPr sz="1500"/>
          </a:p>
          <a:p>
            <a:pPr indent="-323850" lvl="0" marL="457200" rtl="0" algn="l">
              <a:spcBef>
                <a:spcPts val="600"/>
              </a:spcBef>
              <a:spcAft>
                <a:spcPts val="0"/>
              </a:spcAft>
              <a:buSzPts val="1500"/>
              <a:buChar char="●"/>
            </a:pPr>
            <a:r>
              <a:rPr lang="en-GB" sz="1500"/>
              <a:t>IPv4/IPv6</a:t>
            </a:r>
            <a:endParaRPr sz="1500"/>
          </a:p>
          <a:p>
            <a:pPr indent="-323850" lvl="0" marL="457200" rtl="0" algn="l">
              <a:spcBef>
                <a:spcPts val="600"/>
              </a:spcBef>
              <a:spcAft>
                <a:spcPts val="0"/>
              </a:spcAft>
              <a:buSzPts val="1500"/>
              <a:buChar char="●"/>
            </a:pPr>
            <a:r>
              <a:rPr lang="en-GB" sz="1500"/>
              <a:t>TCP/UDP/ICMP</a:t>
            </a:r>
            <a:endParaRPr sz="1500"/>
          </a:p>
          <a:p>
            <a:pPr indent="-323850" lvl="0" marL="457200" rtl="0" algn="l">
              <a:spcBef>
                <a:spcPts val="600"/>
              </a:spcBef>
              <a:spcAft>
                <a:spcPts val="0"/>
              </a:spcAft>
              <a:buSzPts val="1500"/>
              <a:buChar char="●"/>
            </a:pPr>
            <a:r>
              <a:rPr lang="en-GB" sz="1500"/>
              <a:t>DHCP/BOOTP/NetBIOS/DNS…</a:t>
            </a:r>
            <a:endParaRPr sz="1500"/>
          </a:p>
          <a:p>
            <a:pPr indent="-323850" lvl="0" marL="457200" rtl="0" algn="l">
              <a:spcBef>
                <a:spcPts val="600"/>
              </a:spcBef>
              <a:spcAft>
                <a:spcPts val="600"/>
              </a:spcAft>
              <a:buSzPts val="1500"/>
              <a:buChar char="●"/>
            </a:pPr>
            <a:r>
              <a:rPr lang="en-GB" sz="1500"/>
              <a:t>GRE</a:t>
            </a:r>
            <a:endParaRPr sz="1500"/>
          </a:p>
        </p:txBody>
      </p:sp>
      <p:sp>
        <p:nvSpPr>
          <p:cNvPr id="265" name="Google Shape;265;p35"/>
          <p:cNvSpPr txBox="1"/>
          <p:nvPr>
            <p:ph idx="1" type="body"/>
          </p:nvPr>
        </p:nvSpPr>
        <p:spPr>
          <a:xfrm>
            <a:off x="6648300" y="2078875"/>
            <a:ext cx="20352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endParaRPr>
          </a:p>
          <a:p>
            <a:pPr indent="-323850" lvl="0" marL="457200" rtl="0" algn="l">
              <a:spcBef>
                <a:spcPts val="600"/>
              </a:spcBef>
              <a:spcAft>
                <a:spcPts val="0"/>
              </a:spcAft>
              <a:buSzPts val="1500"/>
              <a:buChar char="●"/>
            </a:pPr>
            <a:r>
              <a:rPr lang="en-GB" sz="1500"/>
              <a:t>250+ Layer-7  application protocols supported by nDPI</a:t>
            </a:r>
            <a:endParaRPr sz="1500"/>
          </a:p>
          <a:p>
            <a:pPr indent="-323850" lvl="0" marL="457200" rtl="0" algn="l">
              <a:spcBef>
                <a:spcPts val="600"/>
              </a:spcBef>
              <a:spcAft>
                <a:spcPts val="600"/>
              </a:spcAft>
              <a:buSzPts val="1500"/>
              <a:buChar char="●"/>
            </a:pPr>
            <a:r>
              <a:rPr lang="en-GB" sz="1500"/>
              <a:t>…and many more</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solidFill>
                  <a:schemeClr val="accent3"/>
                </a:solidFill>
              </a:rPr>
              <a:t>Installation</a:t>
            </a:r>
            <a:endParaRPr sz="2300">
              <a:solidFill>
                <a:schemeClr val="accent3"/>
              </a:solidFill>
            </a:endParaRPr>
          </a:p>
        </p:txBody>
      </p:sp>
      <p:sp>
        <p:nvSpPr>
          <p:cNvPr id="271" name="Google Shape;271;p36"/>
          <p:cNvSpPr txBox="1"/>
          <p:nvPr>
            <p:ph idx="1" type="body"/>
          </p:nvPr>
        </p:nvSpPr>
        <p:spPr>
          <a:xfrm>
            <a:off x="729450" y="1962475"/>
            <a:ext cx="76887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Go to </a:t>
            </a:r>
            <a:r>
              <a:rPr i="1" lang="en-GB" sz="1500" u="sng">
                <a:solidFill>
                  <a:srgbClr val="337EFF"/>
                </a:solidFill>
                <a:hlinkClick r:id="rId3">
                  <a:extLst>
                    <a:ext uri="{A12FA001-AC4F-418D-AE19-62706E023703}">
                      <ahyp:hlinkClr val="tx"/>
                    </a:ext>
                  </a:extLst>
                </a:hlinkClick>
              </a:rPr>
              <a:t>https://www.ntop.org/get-started/download/</a:t>
            </a:r>
            <a:r>
              <a:rPr lang="en-GB" sz="1500" u="sng">
                <a:solidFill>
                  <a:srgbClr val="337EFF"/>
                </a:solidFill>
              </a:rPr>
              <a:t> </a:t>
            </a:r>
            <a:endParaRPr sz="1500" u="sng">
              <a:solidFill>
                <a:srgbClr val="337EFF"/>
              </a:solidFill>
            </a:endParaRPr>
          </a:p>
          <a:p>
            <a:pPr indent="-323850" lvl="0" marL="457200" rtl="0" algn="l">
              <a:spcBef>
                <a:spcPts val="600"/>
              </a:spcBef>
              <a:spcAft>
                <a:spcPts val="0"/>
              </a:spcAft>
              <a:buSzPts val="1500"/>
              <a:buChar char="●"/>
            </a:pPr>
            <a:r>
              <a:rPr lang="en-GB" sz="1500"/>
              <a:t>Choose the desired package or download the source code from their</a:t>
            </a:r>
            <a:r>
              <a:rPr lang="en-GB" sz="1500">
                <a:solidFill>
                  <a:schemeClr val="accent2"/>
                </a:solidFill>
              </a:rPr>
              <a:t> </a:t>
            </a:r>
            <a:r>
              <a:rPr lang="en-GB" sz="1400">
                <a:solidFill>
                  <a:srgbClr val="337EFF"/>
                </a:solidFill>
                <a:highlight>
                  <a:srgbClr val="FFFFFF"/>
                </a:highlight>
                <a:uFill>
                  <a:noFill/>
                </a:uFill>
                <a:hlinkClick r:id="rId4">
                  <a:extLst>
                    <a:ext uri="{A12FA001-AC4F-418D-AE19-62706E023703}">
                      <ahyp:hlinkClr val="tx"/>
                    </a:ext>
                  </a:extLst>
                </a:hlinkClick>
              </a:rPr>
              <a:t>Github</a:t>
            </a:r>
            <a:r>
              <a:rPr lang="en-GB" sz="1500"/>
              <a:t> page ( The community version of ntopng is free to use and  </a:t>
            </a:r>
            <a:r>
              <a:rPr lang="en-GB" sz="1500">
                <a:solidFill>
                  <a:schemeClr val="accent3"/>
                </a:solidFill>
              </a:rPr>
              <a:t>open source. </a:t>
            </a:r>
            <a:r>
              <a:rPr lang="en-GB" sz="1500"/>
              <a:t>)</a:t>
            </a:r>
            <a:endParaRPr sz="1500"/>
          </a:p>
          <a:p>
            <a:pPr indent="-323850" lvl="0" marL="457200" rtl="0" algn="l">
              <a:spcBef>
                <a:spcPts val="600"/>
              </a:spcBef>
              <a:spcAft>
                <a:spcPts val="0"/>
              </a:spcAft>
              <a:buSzPts val="1500"/>
              <a:buChar char="●"/>
            </a:pPr>
            <a:r>
              <a:rPr lang="en-GB" sz="1500"/>
              <a:t>If downloading packages, select the operating system and the build type (stable build or nightly build)</a:t>
            </a:r>
            <a:endParaRPr sz="1500"/>
          </a:p>
          <a:p>
            <a:pPr indent="-323850" lvl="0" marL="457200" rtl="0" algn="l">
              <a:spcBef>
                <a:spcPts val="600"/>
              </a:spcBef>
              <a:spcAft>
                <a:spcPts val="600"/>
              </a:spcAft>
              <a:buSzPts val="1500"/>
              <a:buChar char="●"/>
            </a:pPr>
            <a:r>
              <a:rPr lang="en-GB" sz="1500"/>
              <a:t>Add the repository and install ntopng </a:t>
            </a:r>
            <a:endParaRPr sz="1500"/>
          </a:p>
        </p:txBody>
      </p:sp>
      <p:sp>
        <p:nvSpPr>
          <p:cNvPr id="272" name="Google Shape;272;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73" name="Google Shape;273;p36"/>
          <p:cNvPicPr preferRelativeResize="0"/>
          <p:nvPr/>
        </p:nvPicPr>
        <p:blipFill>
          <a:blip r:embed="rId5">
            <a:alphaModFix/>
          </a:blip>
          <a:stretch>
            <a:fillRect/>
          </a:stretch>
        </p:blipFill>
        <p:spPr>
          <a:xfrm>
            <a:off x="1035263" y="3964550"/>
            <a:ext cx="7077075" cy="561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solidFill>
                  <a:schemeClr val="accent3"/>
                </a:solidFill>
              </a:rPr>
              <a:t>Configuration and Usage</a:t>
            </a:r>
            <a:endParaRPr sz="2300">
              <a:solidFill>
                <a:schemeClr val="accent3"/>
              </a:solidFill>
            </a:endParaRPr>
          </a:p>
        </p:txBody>
      </p:sp>
      <p:sp>
        <p:nvSpPr>
          <p:cNvPr id="279" name="Google Shape;279;p37"/>
          <p:cNvSpPr txBox="1"/>
          <p:nvPr>
            <p:ph idx="1" type="body"/>
          </p:nvPr>
        </p:nvSpPr>
        <p:spPr>
          <a:xfrm>
            <a:off x="729450" y="1897488"/>
            <a:ext cx="51855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sz="1500"/>
              <a:t>Open the configuration file located at </a:t>
            </a:r>
            <a:r>
              <a:rPr lang="en-GB" sz="1500">
                <a:solidFill>
                  <a:schemeClr val="accent3"/>
                </a:solidFill>
                <a:latin typeface="Proxima Nova"/>
                <a:ea typeface="Proxima Nova"/>
                <a:cs typeface="Proxima Nova"/>
                <a:sym typeface="Proxima Nova"/>
              </a:rPr>
              <a:t>/etc/ntopng.conf </a:t>
            </a:r>
            <a:endParaRPr sz="1500"/>
          </a:p>
          <a:p>
            <a:pPr indent="-323850" lvl="0" marL="457200" rtl="0" algn="l">
              <a:spcBef>
                <a:spcPts val="600"/>
              </a:spcBef>
              <a:spcAft>
                <a:spcPts val="0"/>
              </a:spcAft>
              <a:buSzPts val="1500"/>
              <a:buChar char="●"/>
            </a:pPr>
            <a:r>
              <a:rPr lang="en-GB" sz="1500"/>
              <a:t>Uncomment and specify the port on which ntopng will listen for the web-UI. (ntopng will try to auto-detect the interfaces)</a:t>
            </a:r>
            <a:endParaRPr sz="1500"/>
          </a:p>
          <a:p>
            <a:pPr indent="-323850" lvl="0" marL="457200" rtl="0" algn="l">
              <a:spcBef>
                <a:spcPts val="600"/>
              </a:spcBef>
              <a:spcAft>
                <a:spcPts val="0"/>
              </a:spcAft>
              <a:buSzPts val="1500"/>
              <a:buChar char="●"/>
            </a:pPr>
            <a:r>
              <a:rPr lang="en-GB" sz="1500"/>
              <a:t>Run </a:t>
            </a:r>
            <a:r>
              <a:rPr i="1" lang="en-GB" sz="1500"/>
              <a:t>ntopng </a:t>
            </a:r>
            <a:r>
              <a:rPr lang="en-GB" sz="1500"/>
              <a:t>command in terminal with sudo privileges.</a:t>
            </a:r>
            <a:endParaRPr sz="1500"/>
          </a:p>
          <a:p>
            <a:pPr indent="-311150" lvl="0" marL="457200" rtl="0" algn="l">
              <a:spcBef>
                <a:spcPts val="600"/>
              </a:spcBef>
              <a:spcAft>
                <a:spcPts val="600"/>
              </a:spcAft>
              <a:buSzPts val="1300"/>
              <a:buChar char="●"/>
            </a:pPr>
            <a:r>
              <a:rPr lang="en-GB" sz="1500"/>
              <a:t>Open the web browser and type the URL  </a:t>
            </a:r>
            <a:r>
              <a:rPr lang="en-GB" sz="1500">
                <a:solidFill>
                  <a:schemeClr val="accent3"/>
                </a:solidFill>
                <a:uFill>
                  <a:noFill/>
                </a:uFill>
                <a:latin typeface="Proxima Nova"/>
                <a:ea typeface="Proxima Nova"/>
                <a:cs typeface="Proxima Nova"/>
                <a:sym typeface="Proxima Nova"/>
                <a:hlinkClick r:id="rId3">
                  <a:extLst>
                    <a:ext uri="{A12FA001-AC4F-418D-AE19-62706E023703}">
                      <ahyp:hlinkClr val="tx"/>
                    </a:ext>
                  </a:extLst>
                </a:hlinkClick>
              </a:rPr>
              <a:t>http://localhost:3000</a:t>
            </a:r>
            <a:r>
              <a:rPr lang="en-GB" sz="1500"/>
              <a:t> </a:t>
            </a:r>
            <a:r>
              <a:rPr lang="en-GB" sz="1500"/>
              <a:t>or </a:t>
            </a:r>
            <a:r>
              <a:rPr lang="en-GB" sz="1500">
                <a:solidFill>
                  <a:schemeClr val="accent3"/>
                </a:solidFill>
                <a:latin typeface="Proxima Nova"/>
                <a:ea typeface="Proxima Nova"/>
                <a:cs typeface="Proxima Nova"/>
                <a:sym typeface="Proxima Nova"/>
              </a:rPr>
              <a:t>http://your-server-ip:3000</a:t>
            </a:r>
            <a:r>
              <a:rPr lang="en-GB" sz="1500"/>
              <a:t> (default port number in configuration file is 3000) and login.</a:t>
            </a:r>
            <a:endParaRPr sz="1500"/>
          </a:p>
        </p:txBody>
      </p:sp>
      <p:sp>
        <p:nvSpPr>
          <p:cNvPr id="280" name="Google Shape;280;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81" name="Google Shape;281;p37"/>
          <p:cNvPicPr preferRelativeResize="0"/>
          <p:nvPr/>
        </p:nvPicPr>
        <p:blipFill>
          <a:blip r:embed="rId4">
            <a:alphaModFix/>
          </a:blip>
          <a:stretch>
            <a:fillRect/>
          </a:stretch>
        </p:blipFill>
        <p:spPr>
          <a:xfrm>
            <a:off x="6263875" y="1512875"/>
            <a:ext cx="2061450" cy="2645725"/>
          </a:xfrm>
          <a:prstGeom prst="rect">
            <a:avLst/>
          </a:prstGeom>
          <a:noFill/>
          <a:ln>
            <a:noFill/>
          </a:ln>
        </p:spPr>
      </p:pic>
      <p:sp>
        <p:nvSpPr>
          <p:cNvPr id="282" name="Google Shape;282;p37"/>
          <p:cNvSpPr txBox="1"/>
          <p:nvPr/>
        </p:nvSpPr>
        <p:spPr>
          <a:xfrm>
            <a:off x="6662200" y="4158600"/>
            <a:ext cx="1264800" cy="48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1300">
                <a:solidFill>
                  <a:schemeClr val="dk1"/>
                </a:solidFill>
                <a:uFill>
                  <a:noFill/>
                </a:uFill>
                <a:latin typeface="Lato"/>
                <a:ea typeface="Lato"/>
                <a:cs typeface="Lato"/>
                <a:sym typeface="Lato"/>
                <a:hlinkClick r:id="rId5">
                  <a:extLst>
                    <a:ext uri="{A12FA001-AC4F-418D-AE19-62706E023703}">
                      <ahyp:hlinkClr val="tx"/>
                    </a:ext>
                  </a:extLst>
                </a:hlinkClick>
              </a:rPr>
              <a:t>Explore</a:t>
            </a:r>
            <a:endParaRPr i="1" sz="1300">
              <a:solidFill>
                <a:schemeClr val="dk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GB"/>
              <a:t>Traffic Dashboard (Community version)</a:t>
            </a:r>
            <a:endParaRPr i="1"/>
          </a:p>
        </p:txBody>
      </p:sp>
      <p:sp>
        <p:nvSpPr>
          <p:cNvPr id="288" name="Google Shape;288;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89" name="Google Shape;289;p38"/>
          <p:cNvPicPr preferRelativeResize="0"/>
          <p:nvPr/>
        </p:nvPicPr>
        <p:blipFill>
          <a:blip r:embed="rId3">
            <a:alphaModFix/>
          </a:blip>
          <a:stretch>
            <a:fillRect/>
          </a:stretch>
        </p:blipFill>
        <p:spPr>
          <a:xfrm>
            <a:off x="843362" y="111850"/>
            <a:ext cx="7457276" cy="42607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GB"/>
              <a:t>Traffic Dashboard (Professional version)</a:t>
            </a:r>
            <a:endParaRPr/>
          </a:p>
        </p:txBody>
      </p:sp>
      <p:sp>
        <p:nvSpPr>
          <p:cNvPr id="295" name="Google Shape;295;p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96" name="Google Shape;296;p39"/>
          <p:cNvPicPr preferRelativeResize="0"/>
          <p:nvPr/>
        </p:nvPicPr>
        <p:blipFill>
          <a:blip r:embed="rId3">
            <a:alphaModFix/>
          </a:blip>
          <a:stretch>
            <a:fillRect/>
          </a:stretch>
        </p:blipFill>
        <p:spPr>
          <a:xfrm>
            <a:off x="684675" y="166950"/>
            <a:ext cx="7774625" cy="4278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GB"/>
              <a:t>Interface chart</a:t>
            </a:r>
            <a:r>
              <a:rPr i="1" lang="en-GB"/>
              <a:t> (Community version)</a:t>
            </a:r>
            <a:endParaRPr/>
          </a:p>
        </p:txBody>
      </p:sp>
      <p:sp>
        <p:nvSpPr>
          <p:cNvPr id="302" name="Google Shape;302;p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03" name="Google Shape;303;p40"/>
          <p:cNvPicPr preferRelativeResize="0"/>
          <p:nvPr/>
        </p:nvPicPr>
        <p:blipFill>
          <a:blip r:embed="rId3">
            <a:alphaModFix/>
          </a:blip>
          <a:stretch>
            <a:fillRect/>
          </a:stretch>
        </p:blipFill>
        <p:spPr>
          <a:xfrm>
            <a:off x="682975" y="181500"/>
            <a:ext cx="7778051" cy="4191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1"/>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GB"/>
              <a:t>Interface chart (Professional version)</a:t>
            </a:r>
            <a:endParaRPr/>
          </a:p>
        </p:txBody>
      </p:sp>
      <p:sp>
        <p:nvSpPr>
          <p:cNvPr id="309" name="Google Shape;309;p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10" name="Google Shape;310;p41"/>
          <p:cNvPicPr preferRelativeResize="0"/>
          <p:nvPr/>
        </p:nvPicPr>
        <p:blipFill>
          <a:blip r:embed="rId3">
            <a:alphaModFix/>
          </a:blip>
          <a:stretch>
            <a:fillRect/>
          </a:stretch>
        </p:blipFill>
        <p:spPr>
          <a:xfrm>
            <a:off x="739788" y="152400"/>
            <a:ext cx="7667726" cy="42201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727650" y="1260725"/>
            <a:ext cx="7688700" cy="5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dk1"/>
                </a:solidFill>
                <a:latin typeface="Lato"/>
                <a:ea typeface="Lato"/>
                <a:cs typeface="Lato"/>
                <a:sym typeface="Lato"/>
              </a:rPr>
              <a:t>Network tap (Terminal Access Tap):</a:t>
            </a:r>
            <a:endParaRPr sz="1700">
              <a:solidFill>
                <a:schemeClr val="dk1"/>
              </a:solidFill>
              <a:latin typeface="Lato"/>
              <a:ea typeface="Lato"/>
              <a:cs typeface="Lato"/>
              <a:sym typeface="Lato"/>
            </a:endParaRPr>
          </a:p>
        </p:txBody>
      </p:sp>
      <p:sp>
        <p:nvSpPr>
          <p:cNvPr id="103" name="Google Shape;103;p15"/>
          <p:cNvSpPr txBox="1"/>
          <p:nvPr>
            <p:ph idx="1" type="body"/>
          </p:nvPr>
        </p:nvSpPr>
        <p:spPr>
          <a:xfrm>
            <a:off x="729450" y="1718200"/>
            <a:ext cx="5966100" cy="2588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An alternative solution for long-term monitoring maybe TAP.</a:t>
            </a:r>
            <a:endParaRPr sz="1400"/>
          </a:p>
          <a:p>
            <a:pPr indent="-317500" lvl="0" marL="457200" rtl="0" algn="l">
              <a:spcBef>
                <a:spcPts val="400"/>
              </a:spcBef>
              <a:spcAft>
                <a:spcPts val="0"/>
              </a:spcAft>
              <a:buSzPts val="1400"/>
              <a:buChar char="●"/>
            </a:pPr>
            <a:r>
              <a:rPr lang="en-GB" sz="1400"/>
              <a:t>This is a hardware device which can passively capture traffic on a network, and is commonly used to monitor the network traffic between two points in the network.</a:t>
            </a:r>
            <a:endParaRPr sz="1400"/>
          </a:p>
          <a:p>
            <a:pPr indent="-317500" lvl="0" marL="457200" rtl="0" algn="l">
              <a:spcBef>
                <a:spcPts val="400"/>
              </a:spcBef>
              <a:spcAft>
                <a:spcPts val="0"/>
              </a:spcAft>
              <a:buSzPts val="1400"/>
              <a:buChar char="●"/>
            </a:pPr>
            <a:r>
              <a:rPr lang="en-GB" sz="1400"/>
              <a:t>The device can connect and disconnect to the network without disturbing it.</a:t>
            </a:r>
            <a:endParaRPr sz="1400"/>
          </a:p>
          <a:p>
            <a:pPr indent="-317500" lvl="0" marL="457200" rtl="0" algn="l">
              <a:spcBef>
                <a:spcPts val="400"/>
              </a:spcBef>
              <a:spcAft>
                <a:spcPts val="0"/>
              </a:spcAft>
              <a:buSzPts val="1400"/>
              <a:buChar char="●"/>
            </a:pPr>
            <a:r>
              <a:rPr lang="en-GB" sz="1400"/>
              <a:t>For visibility into the network, a TAP can be placed between the router and the switch.</a:t>
            </a:r>
            <a:endParaRPr sz="1400"/>
          </a:p>
          <a:p>
            <a:pPr indent="-317500" lvl="1" marL="914400" rtl="0" algn="l">
              <a:spcBef>
                <a:spcPts val="400"/>
              </a:spcBef>
              <a:spcAft>
                <a:spcPts val="0"/>
              </a:spcAft>
              <a:buSzPts val="1400"/>
              <a:buChar char="○"/>
            </a:pPr>
            <a:r>
              <a:rPr lang="en-GB" sz="1400"/>
              <a:t>Network TAPs (1:1 ratio)</a:t>
            </a:r>
            <a:endParaRPr sz="1400"/>
          </a:p>
          <a:p>
            <a:pPr indent="-317500" lvl="1" marL="914400" rtl="0" algn="l">
              <a:spcBef>
                <a:spcPts val="0"/>
              </a:spcBef>
              <a:spcAft>
                <a:spcPts val="0"/>
              </a:spcAft>
              <a:buSzPts val="1400"/>
              <a:buChar char="○"/>
            </a:pPr>
            <a:r>
              <a:rPr lang="en-GB" sz="1400"/>
              <a:t>Aggregation TAPs (Many:1 ratio)</a:t>
            </a:r>
            <a:endParaRPr sz="1400"/>
          </a:p>
          <a:p>
            <a:pPr indent="-317500" lvl="1" marL="914400" rtl="0" algn="l">
              <a:spcBef>
                <a:spcPts val="0"/>
              </a:spcBef>
              <a:spcAft>
                <a:spcPts val="0"/>
              </a:spcAft>
              <a:buSzPts val="1400"/>
              <a:buChar char="○"/>
            </a:pPr>
            <a:r>
              <a:rPr lang="en-GB" sz="1400"/>
              <a:t>Regeneration TAPs (1:Many ratio) </a:t>
            </a:r>
            <a:endParaRPr sz="1400"/>
          </a:p>
        </p:txBody>
      </p:sp>
      <p:sp>
        <p:nvSpPr>
          <p:cNvPr id="104" name="Google Shape;104;p15"/>
          <p:cNvSpPr txBox="1"/>
          <p:nvPr/>
        </p:nvSpPr>
        <p:spPr>
          <a:xfrm>
            <a:off x="6917125" y="1751450"/>
            <a:ext cx="1884600" cy="27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05" name="Google Shape;105;p15"/>
          <p:cNvPicPr preferRelativeResize="0"/>
          <p:nvPr/>
        </p:nvPicPr>
        <p:blipFill>
          <a:blip r:embed="rId3">
            <a:alphaModFix/>
          </a:blip>
          <a:stretch>
            <a:fillRect/>
          </a:stretch>
        </p:blipFill>
        <p:spPr>
          <a:xfrm>
            <a:off x="6640542" y="1595488"/>
            <a:ext cx="2112833" cy="2834125"/>
          </a:xfrm>
          <a:prstGeom prst="rect">
            <a:avLst/>
          </a:prstGeom>
          <a:noFill/>
          <a:ln>
            <a:noFill/>
          </a:ln>
        </p:spPr>
      </p:pic>
      <p:sp>
        <p:nvSpPr>
          <p:cNvPr id="106" name="Google Shape;106;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GB"/>
              <a:t>Alerts dashboard</a:t>
            </a:r>
            <a:r>
              <a:rPr i="1" lang="en-GB"/>
              <a:t> (Community version)</a:t>
            </a:r>
            <a:endParaRPr/>
          </a:p>
        </p:txBody>
      </p:sp>
      <p:sp>
        <p:nvSpPr>
          <p:cNvPr id="316" name="Google Shape;316;p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17" name="Google Shape;317;p42"/>
          <p:cNvPicPr preferRelativeResize="0"/>
          <p:nvPr/>
        </p:nvPicPr>
        <p:blipFill>
          <a:blip r:embed="rId3">
            <a:alphaModFix/>
          </a:blip>
          <a:stretch>
            <a:fillRect/>
          </a:stretch>
        </p:blipFill>
        <p:spPr>
          <a:xfrm>
            <a:off x="514163" y="101475"/>
            <a:ext cx="8115677" cy="4220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GB"/>
              <a:t>Alerts dashboard (Professional version)</a:t>
            </a:r>
            <a:endParaRPr/>
          </a:p>
        </p:txBody>
      </p:sp>
      <p:sp>
        <p:nvSpPr>
          <p:cNvPr id="323" name="Google Shape;323;p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24" name="Google Shape;324;p43"/>
          <p:cNvPicPr preferRelativeResize="0"/>
          <p:nvPr/>
        </p:nvPicPr>
        <p:blipFill>
          <a:blip r:embed="rId3">
            <a:alphaModFix/>
          </a:blip>
          <a:stretch>
            <a:fillRect/>
          </a:stretch>
        </p:blipFill>
        <p:spPr>
          <a:xfrm>
            <a:off x="742788" y="152400"/>
            <a:ext cx="7661724" cy="4220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latin typeface="Economica"/>
                <a:ea typeface="Economica"/>
                <a:cs typeface="Economica"/>
                <a:sym typeface="Economica"/>
              </a:rPr>
              <a:t>Nagios </a:t>
            </a:r>
            <a:endParaRPr sz="2800">
              <a:latin typeface="Economica"/>
              <a:ea typeface="Economica"/>
              <a:cs typeface="Economica"/>
              <a:sym typeface="Economica"/>
            </a:endParaRPr>
          </a:p>
        </p:txBody>
      </p:sp>
      <p:sp>
        <p:nvSpPr>
          <p:cNvPr id="330" name="Google Shape;330;p4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A tool that monitors systems, networks and infrastructure.</a:t>
            </a:r>
            <a:endParaRPr/>
          </a:p>
          <a:p>
            <a:pPr indent="-311150" lvl="0" marL="457200" rtl="0" algn="l">
              <a:spcBef>
                <a:spcPts val="500"/>
              </a:spcBef>
              <a:spcAft>
                <a:spcPts val="0"/>
              </a:spcAft>
              <a:buSzPts val="1300"/>
              <a:buChar char="●"/>
            </a:pPr>
            <a:r>
              <a:rPr lang="en-GB"/>
              <a:t>Nagios was originally designed to run under Linux.</a:t>
            </a:r>
            <a:endParaRPr/>
          </a:p>
          <a:p>
            <a:pPr indent="-311150" lvl="0" marL="457200" rtl="0" algn="l">
              <a:spcBef>
                <a:spcPts val="500"/>
              </a:spcBef>
              <a:spcAft>
                <a:spcPts val="500"/>
              </a:spcAft>
              <a:buSzPts val="1300"/>
              <a:buChar char="●"/>
            </a:pPr>
            <a:r>
              <a:rPr lang="en-GB"/>
              <a:t>Nagios XI is a t</a:t>
            </a:r>
            <a:r>
              <a:rPr lang="en-GB"/>
              <a:t>oolkit using Nagios Core as the back-end.</a:t>
            </a:r>
            <a:endParaRPr/>
          </a:p>
        </p:txBody>
      </p:sp>
      <p:sp>
        <p:nvSpPr>
          <p:cNvPr id="331" name="Google Shape;331;p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32" name="Google Shape;332;p44"/>
          <p:cNvSpPr txBox="1"/>
          <p:nvPr>
            <p:ph idx="1" type="subTitle"/>
          </p:nvPr>
        </p:nvSpPr>
        <p:spPr>
          <a:xfrm>
            <a:off x="730000" y="1721550"/>
            <a:ext cx="3237000" cy="597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GB" sz="1400">
                <a:solidFill>
                  <a:srgbClr val="434343"/>
                </a:solidFill>
              </a:rPr>
              <a:t>Enterprise Server and Network Monitoring Software</a:t>
            </a:r>
            <a:endParaRPr sz="1400">
              <a:solidFill>
                <a:srgbClr val="434343"/>
              </a:solidFill>
            </a:endParaRPr>
          </a:p>
          <a:p>
            <a:pPr indent="0" lvl="0" marL="0" rtl="0" algn="l">
              <a:spcBef>
                <a:spcPts val="400"/>
              </a:spcBef>
              <a:spcAft>
                <a:spcPts val="0"/>
              </a:spcAft>
              <a:buNone/>
            </a:pPr>
            <a:r>
              <a:t/>
            </a:r>
            <a:endParaRPr/>
          </a:p>
        </p:txBody>
      </p:sp>
      <p:pic>
        <p:nvPicPr>
          <p:cNvPr id="333" name="Google Shape;333;p44"/>
          <p:cNvPicPr preferRelativeResize="0"/>
          <p:nvPr/>
        </p:nvPicPr>
        <p:blipFill>
          <a:blip r:embed="rId3">
            <a:alphaModFix/>
          </a:blip>
          <a:stretch>
            <a:fillRect/>
          </a:stretch>
        </p:blipFill>
        <p:spPr>
          <a:xfrm>
            <a:off x="6074225" y="3873400"/>
            <a:ext cx="1574400" cy="393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3"/>
                </a:solidFill>
              </a:rPr>
              <a:t>Nagios</a:t>
            </a:r>
            <a:endParaRPr>
              <a:solidFill>
                <a:schemeClr val="accent3"/>
              </a:solidFill>
            </a:endParaRPr>
          </a:p>
        </p:txBody>
      </p:sp>
      <p:sp>
        <p:nvSpPr>
          <p:cNvPr id="339" name="Google Shape;339;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434343"/>
              </a:buClr>
              <a:buSzPts val="1300"/>
              <a:buChar char="●"/>
            </a:pPr>
            <a:r>
              <a:rPr lang="en-GB">
                <a:solidFill>
                  <a:srgbClr val="434343"/>
                </a:solidFill>
              </a:rPr>
              <a:t>Nagios known as nagios core is an open source application that monitors systems, networks. Which is compatible with RHEL, CentOS, Ubuntu, Debian Linux distributions and on Virtual Machines</a:t>
            </a:r>
            <a:endParaRPr>
              <a:solidFill>
                <a:srgbClr val="434343"/>
              </a:solidFill>
            </a:endParaRPr>
          </a:p>
          <a:p>
            <a:pPr indent="-311150" lvl="0" marL="457200" rtl="0" algn="l">
              <a:lnSpc>
                <a:spcPct val="115000"/>
              </a:lnSpc>
              <a:spcBef>
                <a:spcPts val="0"/>
              </a:spcBef>
              <a:spcAft>
                <a:spcPts val="0"/>
              </a:spcAft>
              <a:buClr>
                <a:srgbClr val="434343"/>
              </a:buClr>
              <a:buSzPts val="1300"/>
              <a:buChar char="●"/>
            </a:pPr>
            <a:r>
              <a:rPr lang="en-GB">
                <a:solidFill>
                  <a:srgbClr val="434343"/>
                </a:solidFill>
              </a:rPr>
              <a:t>A network flow data analysis solution for providing organizations with a view into all network traffic.</a:t>
            </a:r>
            <a:endParaRPr>
              <a:solidFill>
                <a:srgbClr val="434343"/>
              </a:solidFill>
            </a:endParaRPr>
          </a:p>
          <a:p>
            <a:pPr indent="-311150" lvl="0" marL="457200" rtl="0" algn="l">
              <a:lnSpc>
                <a:spcPct val="115000"/>
              </a:lnSpc>
              <a:spcBef>
                <a:spcPts val="0"/>
              </a:spcBef>
              <a:spcAft>
                <a:spcPts val="0"/>
              </a:spcAft>
              <a:buClr>
                <a:srgbClr val="434343"/>
              </a:buClr>
              <a:buSzPts val="1300"/>
              <a:buChar char="●"/>
            </a:pPr>
            <a:r>
              <a:rPr lang="en-GB">
                <a:solidFill>
                  <a:srgbClr val="434343"/>
                </a:solidFill>
              </a:rPr>
              <a:t>Nagios Core serves as the basic event scheduler, event processor, and alert manager for elements that are monitored. It features several APIs that are used to extend its capabilities to perform additional tasks, is implemented as a daemon written in C for performance reasons, &amp; is designed to run natively on Linux/*nix systems.</a:t>
            </a:r>
            <a:endParaRPr>
              <a:solidFill>
                <a:srgbClr val="434343"/>
              </a:solidFill>
            </a:endParaRPr>
          </a:p>
          <a:p>
            <a:pPr indent="-311150" lvl="0" marL="457200" rtl="0" algn="l">
              <a:lnSpc>
                <a:spcPct val="115000"/>
              </a:lnSpc>
              <a:spcBef>
                <a:spcPts val="0"/>
              </a:spcBef>
              <a:spcAft>
                <a:spcPts val="0"/>
              </a:spcAft>
              <a:buClr>
                <a:srgbClr val="434343"/>
              </a:buClr>
              <a:buSzPts val="1300"/>
              <a:buChar char="●"/>
            </a:pPr>
            <a:r>
              <a:rPr lang="en-GB">
                <a:solidFill>
                  <a:srgbClr val="434343"/>
                </a:solidFill>
              </a:rPr>
              <a:t>Home dashboard provides an at-a-glance view of critical netflow or sflow data sources, server system metrics, and abnormal network behavior for quick assessment of network health.</a:t>
            </a:r>
            <a:endParaRPr>
              <a:solidFill>
                <a:srgbClr val="434343"/>
              </a:solidFill>
            </a:endParaRPr>
          </a:p>
        </p:txBody>
      </p:sp>
      <p:sp>
        <p:nvSpPr>
          <p:cNvPr id="340" name="Google Shape;340;p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3"/>
                </a:solidFill>
              </a:rPr>
              <a:t>Nagios Network Analyzer</a:t>
            </a:r>
            <a:endParaRPr>
              <a:solidFill>
                <a:schemeClr val="accent3"/>
              </a:solidFill>
            </a:endParaRPr>
          </a:p>
        </p:txBody>
      </p:sp>
      <p:sp>
        <p:nvSpPr>
          <p:cNvPr id="346" name="Google Shape;346;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34343"/>
                </a:solidFill>
              </a:rPr>
              <a:t>Nagios Network Analyzer is a netflow, sflow data analysis software. </a:t>
            </a:r>
            <a:r>
              <a:rPr lang="en-GB" sz="1250">
                <a:solidFill>
                  <a:srgbClr val="434343"/>
                </a:solidFill>
              </a:rPr>
              <a:t>Nagios is an open source monitoring system  designed to run on the Linux operating system and can monitor devices running Linux, Windows and UNIX operating systems </a:t>
            </a:r>
            <a:endParaRPr>
              <a:solidFill>
                <a:srgbClr val="434343"/>
              </a:solidFill>
            </a:endParaRPr>
          </a:p>
          <a:p>
            <a:pPr indent="0" lvl="0" marL="0" rtl="0" algn="l">
              <a:spcBef>
                <a:spcPts val="1600"/>
              </a:spcBef>
              <a:spcAft>
                <a:spcPts val="0"/>
              </a:spcAft>
              <a:buNone/>
            </a:pPr>
            <a:r>
              <a:rPr lang="en-GB">
                <a:solidFill>
                  <a:srgbClr val="434343"/>
                </a:solidFill>
              </a:rPr>
              <a:t>Network Analyzer provides a central view of your network traffic and bandwidth data as well as potential network compromises. It is available both on windows and linux systems.</a:t>
            </a:r>
            <a:endParaRPr>
              <a:solidFill>
                <a:srgbClr val="434343"/>
              </a:solidFill>
            </a:endParaRPr>
          </a:p>
          <a:p>
            <a:pPr indent="-298450" lvl="0" marL="457200" rtl="0" algn="l">
              <a:spcBef>
                <a:spcPts val="1600"/>
              </a:spcBef>
              <a:spcAft>
                <a:spcPts val="0"/>
              </a:spcAft>
              <a:buClr>
                <a:srgbClr val="000000"/>
              </a:buClr>
              <a:buSzPts val="1100"/>
              <a:buFont typeface="Arial"/>
              <a:buChar char="●"/>
            </a:pPr>
            <a:r>
              <a:rPr lang="en-GB"/>
              <a:t>It can monitor the availability of nodes and their uptime.</a:t>
            </a:r>
            <a:endParaRPr/>
          </a:p>
          <a:p>
            <a:pPr indent="-298450" lvl="0" marL="457200" rtl="0" algn="l">
              <a:spcBef>
                <a:spcPts val="0"/>
              </a:spcBef>
              <a:spcAft>
                <a:spcPts val="0"/>
              </a:spcAft>
              <a:buClr>
                <a:srgbClr val="000000"/>
              </a:buClr>
              <a:buSzPts val="1100"/>
              <a:buFont typeface="Arial"/>
              <a:buChar char="●"/>
            </a:pPr>
            <a:r>
              <a:rPr lang="en-GB"/>
              <a:t>It can also watch on the response time of every node.</a:t>
            </a:r>
            <a:endParaRPr/>
          </a:p>
          <a:p>
            <a:pPr indent="-298450" lvl="0" marL="457200" rtl="0" algn="l">
              <a:spcBef>
                <a:spcPts val="0"/>
              </a:spcBef>
              <a:spcAft>
                <a:spcPts val="0"/>
              </a:spcAft>
              <a:buClr>
                <a:srgbClr val="000000"/>
              </a:buClr>
              <a:buSzPts val="1100"/>
              <a:buFont typeface="Arial"/>
              <a:buChar char="●"/>
            </a:pPr>
            <a:r>
              <a:rPr lang="en-GB"/>
              <a:t>It provides reports and visual representations.</a:t>
            </a:r>
            <a:endParaRPr/>
          </a:p>
          <a:p>
            <a:pPr indent="-298450" lvl="0" marL="457200" rtl="0" algn="l">
              <a:spcBef>
                <a:spcPts val="0"/>
              </a:spcBef>
              <a:spcAft>
                <a:spcPts val="0"/>
              </a:spcAft>
              <a:buClr>
                <a:srgbClr val="000000"/>
              </a:buClr>
              <a:buSzPts val="1100"/>
              <a:buFont typeface="Arial"/>
              <a:buChar char="●"/>
            </a:pPr>
            <a:r>
              <a:rPr lang="en-GB"/>
              <a:t>It performs network monitoring for issues like crashed servers, etc</a:t>
            </a:r>
            <a:endParaRPr/>
          </a:p>
          <a:p>
            <a:pPr indent="0" lvl="0" marL="0" rtl="0" algn="l">
              <a:spcBef>
                <a:spcPts val="1200"/>
              </a:spcBef>
              <a:spcAft>
                <a:spcPts val="1600"/>
              </a:spcAft>
              <a:buNone/>
            </a:pPr>
            <a:r>
              <a:t/>
            </a:r>
            <a:endParaRPr/>
          </a:p>
        </p:txBody>
      </p:sp>
      <p:sp>
        <p:nvSpPr>
          <p:cNvPr id="347" name="Google Shape;347;p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Installation &amp; Configuration</a:t>
            </a:r>
            <a:endParaRPr>
              <a:solidFill>
                <a:schemeClr val="dk1"/>
              </a:solidFill>
            </a:endParaRPr>
          </a:p>
        </p:txBody>
      </p:sp>
      <p:sp>
        <p:nvSpPr>
          <p:cNvPr id="353" name="Google Shape;353;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434343"/>
                </a:solidFill>
              </a:rPr>
              <a:t>Navigate to nagios core page </a:t>
            </a:r>
            <a:r>
              <a:rPr lang="en-GB" sz="1400" u="sng">
                <a:solidFill>
                  <a:srgbClr val="434343"/>
                </a:solidFill>
                <a:hlinkClick r:id="rId3">
                  <a:extLst>
                    <a:ext uri="{A12FA001-AC4F-418D-AE19-62706E023703}">
                      <ahyp:hlinkClr val="tx"/>
                    </a:ext>
                  </a:extLst>
                </a:hlinkClick>
              </a:rPr>
              <a:t>https://www.nagios.com/products/nagios-xi/</a:t>
            </a:r>
            <a:r>
              <a:rPr lang="en-GB" sz="1400">
                <a:solidFill>
                  <a:srgbClr val="434343"/>
                </a:solidFill>
              </a:rPr>
              <a:t> </a:t>
            </a:r>
            <a:r>
              <a:rPr lang="en-GB" sz="1400">
                <a:solidFill>
                  <a:srgbClr val="434343"/>
                </a:solidFill>
              </a:rPr>
              <a:t>where the specifications and prerequisites are mentions for</a:t>
            </a:r>
            <a:r>
              <a:rPr lang="en-GB" sz="1400">
                <a:solidFill>
                  <a:srgbClr val="434343"/>
                </a:solidFill>
              </a:rPr>
              <a:t> different operating systems.</a:t>
            </a:r>
            <a:endParaRPr sz="1400">
              <a:solidFill>
                <a:srgbClr val="434343"/>
              </a:solidFill>
            </a:endParaRPr>
          </a:p>
          <a:p>
            <a:pPr indent="0" lvl="0" marL="0" rtl="0" algn="l">
              <a:spcBef>
                <a:spcPts val="1600"/>
              </a:spcBef>
              <a:spcAft>
                <a:spcPts val="0"/>
              </a:spcAft>
              <a:buNone/>
            </a:pPr>
            <a:r>
              <a:rPr lang="en-GB" sz="1400">
                <a:solidFill>
                  <a:srgbClr val="434343"/>
                </a:solidFill>
              </a:rPr>
              <a:t>The installation guide gives a step by step procedure of for integration of Nagios network analyzer with Nagios XI.</a:t>
            </a:r>
            <a:endParaRPr sz="1400">
              <a:solidFill>
                <a:srgbClr val="434343"/>
              </a:solidFill>
            </a:endParaRPr>
          </a:p>
          <a:p>
            <a:pPr indent="-317500" lvl="0" marL="457200" rtl="0" algn="l">
              <a:spcBef>
                <a:spcPts val="1600"/>
              </a:spcBef>
              <a:spcAft>
                <a:spcPts val="0"/>
              </a:spcAft>
              <a:buClr>
                <a:srgbClr val="434343"/>
              </a:buClr>
              <a:buSzPts val="1400"/>
              <a:buChar char="●"/>
            </a:pPr>
            <a:r>
              <a:rPr lang="en-GB" sz="1400">
                <a:solidFill>
                  <a:srgbClr val="434343"/>
                </a:solidFill>
              </a:rPr>
              <a:t>Admin get access to System Extensions</a:t>
            </a:r>
            <a:endParaRPr sz="1400">
              <a:solidFill>
                <a:srgbClr val="434343"/>
              </a:solidFill>
            </a:endParaRPr>
          </a:p>
          <a:p>
            <a:pPr indent="-317500" lvl="0" marL="457200" rtl="0" algn="l">
              <a:spcBef>
                <a:spcPts val="0"/>
              </a:spcBef>
              <a:spcAft>
                <a:spcPts val="0"/>
              </a:spcAft>
              <a:buClr>
                <a:srgbClr val="434343"/>
              </a:buClr>
              <a:buSzPts val="1400"/>
              <a:buChar char="●"/>
            </a:pPr>
            <a:r>
              <a:rPr lang="en-GB" sz="1400">
                <a:solidFill>
                  <a:srgbClr val="434343"/>
                </a:solidFill>
              </a:rPr>
              <a:t>Under Core Components add on Network Analyzer </a:t>
            </a:r>
            <a:endParaRPr sz="1400">
              <a:solidFill>
                <a:srgbClr val="434343"/>
              </a:solidFill>
            </a:endParaRPr>
          </a:p>
          <a:p>
            <a:pPr indent="-317500" lvl="0" marL="457200" rtl="0" algn="l">
              <a:spcBef>
                <a:spcPts val="0"/>
              </a:spcBef>
              <a:spcAft>
                <a:spcPts val="0"/>
              </a:spcAft>
              <a:buClr>
                <a:srgbClr val="434343"/>
              </a:buClr>
              <a:buSzPts val="1400"/>
              <a:buChar char="●"/>
            </a:pPr>
            <a:r>
              <a:rPr lang="en-GB" sz="1400">
                <a:solidFill>
                  <a:srgbClr val="434343"/>
                </a:solidFill>
              </a:rPr>
              <a:t>Need to add each server for which the access is to be enabled</a:t>
            </a:r>
            <a:endParaRPr sz="1400">
              <a:solidFill>
                <a:srgbClr val="434343"/>
              </a:solidFill>
            </a:endParaRPr>
          </a:p>
          <a:p>
            <a:pPr indent="0" lvl="0" marL="0" rtl="0" algn="l">
              <a:spcBef>
                <a:spcPts val="1600"/>
              </a:spcBef>
              <a:spcAft>
                <a:spcPts val="1600"/>
              </a:spcAft>
              <a:buNone/>
            </a:pPr>
            <a:r>
              <a:t/>
            </a:r>
            <a:endParaRPr sz="1400">
              <a:solidFill>
                <a:srgbClr val="434343"/>
              </a:solidFill>
            </a:endParaRPr>
          </a:p>
        </p:txBody>
      </p:sp>
      <p:sp>
        <p:nvSpPr>
          <p:cNvPr id="354" name="Google Shape;354;p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61" name="Google Shape;361;p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62" name="Google Shape;362;p48"/>
          <p:cNvPicPr preferRelativeResize="0"/>
          <p:nvPr/>
        </p:nvPicPr>
        <p:blipFill>
          <a:blip r:embed="rId3">
            <a:alphaModFix/>
          </a:blip>
          <a:stretch>
            <a:fillRect/>
          </a:stretch>
        </p:blipFill>
        <p:spPr>
          <a:xfrm>
            <a:off x="729450" y="860125"/>
            <a:ext cx="7878376" cy="3555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Features</a:t>
            </a:r>
            <a:endParaRPr>
              <a:solidFill>
                <a:schemeClr val="dk1"/>
              </a:solidFill>
            </a:endParaRPr>
          </a:p>
          <a:p>
            <a:pPr indent="0" lvl="0" marL="0" rtl="0" algn="l">
              <a:spcBef>
                <a:spcPts val="0"/>
              </a:spcBef>
              <a:spcAft>
                <a:spcPts val="0"/>
              </a:spcAft>
              <a:buNone/>
            </a:pPr>
            <a:r>
              <a:t/>
            </a:r>
            <a:endParaRPr/>
          </a:p>
        </p:txBody>
      </p:sp>
      <p:sp>
        <p:nvSpPr>
          <p:cNvPr id="368" name="Google Shape;368;p49"/>
          <p:cNvSpPr txBox="1"/>
          <p:nvPr>
            <p:ph idx="1" type="body"/>
          </p:nvPr>
        </p:nvSpPr>
        <p:spPr>
          <a:xfrm>
            <a:off x="729450" y="2078875"/>
            <a:ext cx="7688700" cy="1413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AutoNum type="arabicPeriod"/>
            </a:pPr>
            <a:r>
              <a:rPr lang="en-GB" sz="1400"/>
              <a:t>Dashboard - High level overview of sources, checks, network flow data</a:t>
            </a:r>
            <a:endParaRPr sz="1400"/>
          </a:p>
          <a:p>
            <a:pPr indent="-317500" lvl="0" marL="457200" rtl="0" algn="l">
              <a:lnSpc>
                <a:spcPct val="115000"/>
              </a:lnSpc>
              <a:spcBef>
                <a:spcPts val="0"/>
              </a:spcBef>
              <a:spcAft>
                <a:spcPts val="0"/>
              </a:spcAft>
              <a:buSzPts val="1400"/>
              <a:buAutoNum type="arabicPeriod"/>
            </a:pPr>
            <a:r>
              <a:rPr lang="en-GB" sz="1400"/>
              <a:t>Security and Reliability - capable of alerting users when suspicious activity takes place.</a:t>
            </a:r>
            <a:endParaRPr sz="1400"/>
          </a:p>
          <a:p>
            <a:pPr indent="-317500" lvl="0" marL="457200" rtl="0" algn="l">
              <a:lnSpc>
                <a:spcPct val="115000"/>
              </a:lnSpc>
              <a:spcBef>
                <a:spcPts val="0"/>
              </a:spcBef>
              <a:spcAft>
                <a:spcPts val="0"/>
              </a:spcAft>
              <a:buSzPts val="1400"/>
              <a:buAutoNum type="arabicPeriod"/>
            </a:pPr>
            <a:r>
              <a:rPr lang="en-GB" sz="1400"/>
              <a:t>Advanced Visualization - in-depth insights on network traffic, bandwidth.</a:t>
            </a:r>
            <a:endParaRPr sz="1400"/>
          </a:p>
          <a:p>
            <a:pPr indent="-317500" lvl="0" marL="457200" rtl="0" algn="l">
              <a:lnSpc>
                <a:spcPct val="115000"/>
              </a:lnSpc>
              <a:spcBef>
                <a:spcPts val="0"/>
              </a:spcBef>
              <a:spcAft>
                <a:spcPts val="0"/>
              </a:spcAft>
              <a:buSzPts val="1400"/>
              <a:buAutoNum type="arabicPeriod"/>
            </a:pPr>
            <a:r>
              <a:rPr lang="en-GB" sz="1400"/>
              <a:t>Custom Application Monitoring - monitor network usage of specific applications.</a:t>
            </a:r>
            <a:endParaRPr sz="1400"/>
          </a:p>
          <a:p>
            <a:pPr indent="-317500" lvl="0" marL="457200" rtl="0" algn="l">
              <a:lnSpc>
                <a:spcPct val="115000"/>
              </a:lnSpc>
              <a:spcBef>
                <a:spcPts val="0"/>
              </a:spcBef>
              <a:spcAft>
                <a:spcPts val="0"/>
              </a:spcAft>
              <a:buSzPts val="1400"/>
              <a:buAutoNum type="arabicPeriod"/>
            </a:pPr>
            <a:r>
              <a:rPr lang="en-GB" sz="1400"/>
              <a:t>Specialized views - track the specific subnets of network flow information and maintain historical network flow data.</a:t>
            </a:r>
            <a:endParaRPr sz="1400"/>
          </a:p>
          <a:p>
            <a:pPr indent="-317500" lvl="0" marL="457200" rtl="0" algn="l">
              <a:lnSpc>
                <a:spcPct val="115000"/>
              </a:lnSpc>
              <a:spcBef>
                <a:spcPts val="0"/>
              </a:spcBef>
              <a:spcAft>
                <a:spcPts val="0"/>
              </a:spcAft>
              <a:buSzPts val="1400"/>
              <a:buAutoNum type="arabicPeriod"/>
            </a:pPr>
            <a:r>
              <a:rPr lang="en-GB" sz="1400"/>
              <a:t>Automated Alert System - Receive alerts when abnormal activity takes place.</a:t>
            </a:r>
            <a:endParaRPr sz="1400"/>
          </a:p>
          <a:p>
            <a:pPr indent="-317500" lvl="0" marL="457200" rtl="0" algn="l">
              <a:lnSpc>
                <a:spcPct val="115000"/>
              </a:lnSpc>
              <a:spcBef>
                <a:spcPts val="0"/>
              </a:spcBef>
              <a:spcAft>
                <a:spcPts val="0"/>
              </a:spcAft>
              <a:buSzPts val="1400"/>
              <a:buAutoNum type="arabicPeriod"/>
            </a:pPr>
            <a:r>
              <a:rPr lang="en-GB" sz="1400"/>
              <a:t>Seamless Nagios XI system - to see network analyzer report and communication.</a:t>
            </a:r>
            <a:endParaRPr sz="1400"/>
          </a:p>
          <a:p>
            <a:pPr indent="-317500" lvl="0" marL="457200" rtl="0" algn="l">
              <a:lnSpc>
                <a:spcPct val="115000"/>
              </a:lnSpc>
              <a:spcBef>
                <a:spcPts val="0"/>
              </a:spcBef>
              <a:spcAft>
                <a:spcPts val="0"/>
              </a:spcAft>
              <a:buSzPts val="1400"/>
              <a:buAutoNum type="arabicPeriod"/>
            </a:pPr>
            <a:r>
              <a:rPr lang="en-GB" sz="1400"/>
              <a:t>Advanced User Management - User options allow IT teams to work together efficiently.</a:t>
            </a:r>
            <a:endParaRPr sz="1400"/>
          </a:p>
          <a:p>
            <a:pPr indent="0" lvl="0" marL="457200" rtl="0" algn="l">
              <a:lnSpc>
                <a:spcPct val="150000"/>
              </a:lnSpc>
              <a:spcBef>
                <a:spcPts val="1600"/>
              </a:spcBef>
              <a:spcAft>
                <a:spcPts val="1600"/>
              </a:spcAft>
              <a:buNone/>
            </a:pPr>
            <a:r>
              <a:t/>
            </a:r>
            <a:endParaRPr sz="1400"/>
          </a:p>
        </p:txBody>
      </p:sp>
      <p:sp>
        <p:nvSpPr>
          <p:cNvPr id="369" name="Google Shape;369;p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Adaptability</a:t>
            </a:r>
            <a:endParaRPr>
              <a:solidFill>
                <a:schemeClr val="dk1"/>
              </a:solidFill>
            </a:endParaRPr>
          </a:p>
        </p:txBody>
      </p:sp>
      <p:sp>
        <p:nvSpPr>
          <p:cNvPr id="375" name="Google Shape;375;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GB" sz="1400"/>
              <a:t>Create a Network analyzer environment.</a:t>
            </a:r>
            <a:endParaRPr sz="1400"/>
          </a:p>
          <a:p>
            <a:pPr indent="-317500" lvl="0" marL="457200" rtl="0" algn="l">
              <a:spcBef>
                <a:spcPts val="0"/>
              </a:spcBef>
              <a:spcAft>
                <a:spcPts val="0"/>
              </a:spcAft>
              <a:buSzPts val="1400"/>
              <a:buAutoNum type="arabicPeriod"/>
            </a:pPr>
            <a:r>
              <a:rPr lang="en-GB" sz="1400"/>
              <a:t>Admins can apply views and queries to multiple sources.</a:t>
            </a:r>
            <a:endParaRPr sz="1400"/>
          </a:p>
          <a:p>
            <a:pPr indent="-317500" lvl="0" marL="457200" rtl="0" algn="l">
              <a:spcBef>
                <a:spcPts val="0"/>
              </a:spcBef>
              <a:spcAft>
                <a:spcPts val="0"/>
              </a:spcAft>
              <a:buSzPts val="1400"/>
              <a:buAutoNum type="arabicPeriod"/>
            </a:pPr>
            <a:r>
              <a:rPr lang="en-GB" sz="1400"/>
              <a:t> Add-on capabilities allow users to push SNMP notifications to monitoring and SNMP trap management systems.</a:t>
            </a:r>
            <a:endParaRPr sz="1400"/>
          </a:p>
          <a:p>
            <a:pPr indent="-317500" lvl="0" marL="457200" rtl="0" algn="l">
              <a:spcBef>
                <a:spcPts val="0"/>
              </a:spcBef>
              <a:spcAft>
                <a:spcPts val="0"/>
              </a:spcAft>
              <a:buSzPts val="1400"/>
              <a:buAutoNum type="arabicPeriod"/>
            </a:pPr>
            <a:r>
              <a:rPr lang="en-GB" sz="1400"/>
              <a:t>Network analyzer adapts to your environment for free implementation process.</a:t>
            </a:r>
            <a:endParaRPr sz="1400"/>
          </a:p>
          <a:p>
            <a:pPr indent="-317500" lvl="0" marL="457200" rtl="0" algn="l">
              <a:spcBef>
                <a:spcPts val="0"/>
              </a:spcBef>
              <a:spcAft>
                <a:spcPts val="0"/>
              </a:spcAft>
              <a:buSzPts val="1400"/>
              <a:buAutoNum type="arabicPeriod"/>
            </a:pPr>
            <a:r>
              <a:rPr lang="en-GB" sz="1400"/>
              <a:t>Integrate with the website to get complete data flow.</a:t>
            </a:r>
            <a:endParaRPr sz="1400"/>
          </a:p>
        </p:txBody>
      </p:sp>
      <p:sp>
        <p:nvSpPr>
          <p:cNvPr id="376" name="Google Shape;376;p5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Bandwidth Utilization Calculator</a:t>
            </a:r>
            <a:endParaRPr>
              <a:solidFill>
                <a:schemeClr val="dk1"/>
              </a:solidFill>
            </a:endParaRPr>
          </a:p>
        </p:txBody>
      </p:sp>
      <p:sp>
        <p:nvSpPr>
          <p:cNvPr id="382" name="Google Shape;382;p51"/>
          <p:cNvSpPr txBox="1"/>
          <p:nvPr>
            <p:ph idx="1" type="body"/>
          </p:nvPr>
        </p:nvSpPr>
        <p:spPr>
          <a:xfrm>
            <a:off x="729450" y="20506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A customizable bandwidth utilization calculator is included allowing reports to be created to summarize bandwidth utilization per source, IP.</a:t>
            </a:r>
            <a:endParaRPr sz="1400"/>
          </a:p>
          <a:p>
            <a:pPr indent="0" lvl="0" marL="0" rtl="0" algn="l">
              <a:spcBef>
                <a:spcPts val="1600"/>
              </a:spcBef>
              <a:spcAft>
                <a:spcPts val="1600"/>
              </a:spcAft>
              <a:buNone/>
            </a:pPr>
            <a:r>
              <a:rPr lang="en-GB" sz="1400"/>
              <a:t>Network Analyzer can perform DNS resolution of host names such as facebook.com or youtube.com, and will allow you to abstract your queries in that fashion.</a:t>
            </a:r>
            <a:endParaRPr sz="1400"/>
          </a:p>
        </p:txBody>
      </p:sp>
      <p:sp>
        <p:nvSpPr>
          <p:cNvPr id="383" name="Google Shape;383;p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Economica"/>
                <a:ea typeface="Economica"/>
                <a:cs typeface="Economica"/>
                <a:sym typeface="Economica"/>
              </a:rPr>
              <a:t>C</a:t>
            </a:r>
            <a:r>
              <a:rPr lang="en-GB">
                <a:latin typeface="Economica"/>
                <a:ea typeface="Economica"/>
                <a:cs typeface="Economica"/>
                <a:sym typeface="Economica"/>
              </a:rPr>
              <a:t>olasoft Capsa</a:t>
            </a:r>
            <a:endParaRPr>
              <a:latin typeface="Economica"/>
              <a:ea typeface="Economica"/>
              <a:cs typeface="Economica"/>
              <a:sym typeface="Economica"/>
            </a:endParaRPr>
          </a:p>
        </p:txBody>
      </p:sp>
      <p:sp>
        <p:nvSpPr>
          <p:cNvPr id="112" name="Google Shape;112;p16"/>
          <p:cNvSpPr txBox="1"/>
          <p:nvPr>
            <p:ph idx="2" type="body"/>
          </p:nvPr>
        </p:nvSpPr>
        <p:spPr>
          <a:xfrm>
            <a:off x="5118800" y="294325"/>
            <a:ext cx="3374400" cy="45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accent3"/>
                </a:solidFill>
              </a:rPr>
              <a:t>Introduction:</a:t>
            </a:r>
            <a:endParaRPr b="1" sz="2300">
              <a:solidFill>
                <a:schemeClr val="accent3"/>
              </a:solidFill>
            </a:endParaRPr>
          </a:p>
          <a:p>
            <a:pPr indent="-317500" lvl="0" marL="457200" rtl="0" algn="l">
              <a:spcBef>
                <a:spcPts val="1600"/>
              </a:spcBef>
              <a:spcAft>
                <a:spcPts val="0"/>
              </a:spcAft>
              <a:buSzPts val="1400"/>
              <a:buChar char="●"/>
            </a:pPr>
            <a:r>
              <a:rPr lang="en-GB" sz="1400"/>
              <a:t>Capsa is the name of the packet analyzer developed by colosoft and there are three editions available.</a:t>
            </a:r>
            <a:endParaRPr sz="1400"/>
          </a:p>
          <a:p>
            <a:pPr indent="-317500" lvl="0" marL="457200" rtl="0" algn="l">
              <a:spcBef>
                <a:spcPts val="500"/>
              </a:spcBef>
              <a:spcAft>
                <a:spcPts val="0"/>
              </a:spcAft>
              <a:buSzPts val="1400"/>
              <a:buChar char="●"/>
            </a:pPr>
            <a:r>
              <a:rPr lang="en-GB" sz="1400"/>
              <a:t>The tool provides a powerful and comprehensive packet capture and analysis solution.</a:t>
            </a:r>
            <a:endParaRPr sz="1400"/>
          </a:p>
          <a:p>
            <a:pPr indent="-317500" lvl="0" marL="457200" rtl="0" algn="l">
              <a:spcBef>
                <a:spcPts val="500"/>
              </a:spcBef>
              <a:spcAft>
                <a:spcPts val="0"/>
              </a:spcAft>
              <a:buSzPts val="1400"/>
              <a:buChar char="●"/>
            </a:pPr>
            <a:r>
              <a:rPr lang="en-GB" sz="1400"/>
              <a:t>Traditional Network Analyzers are used to capture packets and analyze</a:t>
            </a:r>
            <a:r>
              <a:rPr lang="en-GB" sz="1600"/>
              <a:t>.</a:t>
            </a:r>
            <a:endParaRPr sz="1600"/>
          </a:p>
          <a:p>
            <a:pPr indent="0" lvl="0" marL="0" rtl="0" algn="l">
              <a:spcBef>
                <a:spcPts val="500"/>
              </a:spcBef>
              <a:spcAft>
                <a:spcPts val="0"/>
              </a:spcAft>
              <a:buNone/>
            </a:pPr>
            <a:r>
              <a:t/>
            </a:r>
            <a:endParaRPr sz="1600"/>
          </a:p>
          <a:p>
            <a:pPr indent="0" lvl="0" marL="0" rtl="0" algn="l">
              <a:spcBef>
                <a:spcPts val="1600"/>
              </a:spcBef>
              <a:spcAft>
                <a:spcPts val="1600"/>
              </a:spcAft>
              <a:buNone/>
            </a:pPr>
            <a:r>
              <a:t/>
            </a:r>
            <a:endParaRPr sz="1600">
              <a:solidFill>
                <a:schemeClr val="accent3"/>
              </a:solidFill>
            </a:endParaRPr>
          </a:p>
        </p:txBody>
      </p:sp>
      <p:sp>
        <p:nvSpPr>
          <p:cNvPr id="113" name="Google Shape;113;p16"/>
          <p:cNvSpPr txBox="1"/>
          <p:nvPr>
            <p:ph idx="1" type="subTitle"/>
          </p:nvPr>
        </p:nvSpPr>
        <p:spPr>
          <a:xfrm>
            <a:off x="730000" y="1897825"/>
            <a:ext cx="37092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Portable Network Analyzer and Diagnostics tool</a:t>
            </a:r>
            <a:endParaRPr sz="1400"/>
          </a:p>
        </p:txBody>
      </p:sp>
      <p:pic>
        <p:nvPicPr>
          <p:cNvPr id="114" name="Google Shape;114;p16"/>
          <p:cNvPicPr preferRelativeResize="0"/>
          <p:nvPr/>
        </p:nvPicPr>
        <p:blipFill>
          <a:blip r:embed="rId3">
            <a:alphaModFix/>
          </a:blip>
          <a:stretch>
            <a:fillRect/>
          </a:stretch>
        </p:blipFill>
        <p:spPr>
          <a:xfrm>
            <a:off x="6177444" y="3608049"/>
            <a:ext cx="1373756" cy="759000"/>
          </a:xfrm>
          <a:prstGeom prst="rect">
            <a:avLst/>
          </a:prstGeom>
          <a:noFill/>
          <a:ln>
            <a:noFill/>
          </a:ln>
        </p:spPr>
      </p:pic>
      <p:sp>
        <p:nvSpPr>
          <p:cNvPr id="115" name="Google Shape;115;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90" name="Google Shape;390;p5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91" name="Google Shape;391;p52"/>
          <p:cNvPicPr preferRelativeResize="0"/>
          <p:nvPr/>
        </p:nvPicPr>
        <p:blipFill>
          <a:blip r:embed="rId3">
            <a:alphaModFix/>
          </a:blip>
          <a:stretch>
            <a:fillRect/>
          </a:stretch>
        </p:blipFill>
        <p:spPr>
          <a:xfrm>
            <a:off x="320350" y="733875"/>
            <a:ext cx="8506899" cy="3900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Bandwidth Monitoring</a:t>
            </a:r>
            <a:endParaRPr>
              <a:solidFill>
                <a:schemeClr val="dk1"/>
              </a:solidFill>
            </a:endParaRPr>
          </a:p>
        </p:txBody>
      </p:sp>
      <p:sp>
        <p:nvSpPr>
          <p:cNvPr id="397" name="Google Shape;397;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solidFill>
                  <a:srgbClr val="5C5C5C"/>
                </a:solidFill>
                <a:highlight>
                  <a:srgbClr val="FFFFFF"/>
                </a:highlight>
              </a:rPr>
              <a:t>Nagios provides complete bandwidth monitoring of switches and Routers via SNMP. Switches and routers can be monitored via SNMP v1, 2c, or 3 and deliver bandwidth utilization for both inbound and outbound traffic. Thousands of different network devices are enabled by default for this type of monitoring.</a:t>
            </a:r>
            <a:endParaRPr sz="1500"/>
          </a:p>
        </p:txBody>
      </p:sp>
      <p:sp>
        <p:nvSpPr>
          <p:cNvPr id="398" name="Google Shape;398;p5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Protocol Monitoring</a:t>
            </a:r>
            <a:endParaRPr>
              <a:solidFill>
                <a:schemeClr val="dk1"/>
              </a:solidFill>
            </a:endParaRPr>
          </a:p>
        </p:txBody>
      </p:sp>
      <p:sp>
        <p:nvSpPr>
          <p:cNvPr id="404" name="Google Shape;404;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5C5C5C"/>
              </a:buClr>
              <a:buSzPts val="1400"/>
              <a:buChar char="●"/>
            </a:pPr>
            <a:r>
              <a:rPr lang="en-GB" sz="1400">
                <a:solidFill>
                  <a:srgbClr val="5C5C5C"/>
                </a:solidFill>
                <a:highlight>
                  <a:srgbClr val="FFFFFF"/>
                </a:highlight>
              </a:rPr>
              <a:t>Nagios provides complete monitoring of network protocols – including TCP/IP and UDP protocols.</a:t>
            </a:r>
            <a:endParaRPr sz="1400">
              <a:solidFill>
                <a:srgbClr val="5C5C5C"/>
              </a:solidFill>
              <a:highlight>
                <a:srgbClr val="FFFFFF"/>
              </a:highlight>
            </a:endParaRPr>
          </a:p>
          <a:p>
            <a:pPr indent="-317500" lvl="0" marL="457200" rtl="0" algn="l">
              <a:spcBef>
                <a:spcPts val="0"/>
              </a:spcBef>
              <a:spcAft>
                <a:spcPts val="0"/>
              </a:spcAft>
              <a:buClr>
                <a:srgbClr val="5C5C5C"/>
              </a:buClr>
              <a:buSzPts val="1400"/>
              <a:buChar char="●"/>
            </a:pPr>
            <a:r>
              <a:rPr lang="en-GB" sz="1400">
                <a:solidFill>
                  <a:srgbClr val="5C5C5C"/>
                </a:solidFill>
                <a:highlight>
                  <a:srgbClr val="FFFFFF"/>
                </a:highlight>
              </a:rPr>
              <a:t>HTTP Monitoring</a:t>
            </a:r>
            <a:endParaRPr sz="1400">
              <a:solidFill>
                <a:srgbClr val="5C5C5C"/>
              </a:solidFill>
              <a:highlight>
                <a:srgbClr val="FFFFFF"/>
              </a:highlight>
            </a:endParaRPr>
          </a:p>
          <a:p>
            <a:pPr indent="-317500" lvl="0" marL="457200" rtl="0" algn="l">
              <a:spcBef>
                <a:spcPts val="0"/>
              </a:spcBef>
              <a:spcAft>
                <a:spcPts val="0"/>
              </a:spcAft>
              <a:buClr>
                <a:srgbClr val="5C5C5C"/>
              </a:buClr>
              <a:buSzPts val="1400"/>
              <a:buChar char="●"/>
            </a:pPr>
            <a:r>
              <a:rPr lang="en-GB" sz="1400">
                <a:solidFill>
                  <a:srgbClr val="5C5C5C"/>
                </a:solidFill>
                <a:highlight>
                  <a:srgbClr val="FBFCFD"/>
                </a:highlight>
              </a:rPr>
              <a:t>Offers increased server, services, and application availability,  detection of network outages and protocol failures, web server performance monitoring</a:t>
            </a:r>
            <a:endParaRPr sz="1400">
              <a:solidFill>
                <a:srgbClr val="5C5C5C"/>
              </a:solidFill>
              <a:highlight>
                <a:srgbClr val="FBFCFD"/>
              </a:highlight>
            </a:endParaRPr>
          </a:p>
          <a:p>
            <a:pPr indent="0" lvl="0" marL="0" rtl="0" algn="l">
              <a:spcBef>
                <a:spcPts val="800"/>
              </a:spcBef>
              <a:spcAft>
                <a:spcPts val="1600"/>
              </a:spcAft>
              <a:buNone/>
            </a:pPr>
            <a:r>
              <a:t/>
            </a:r>
            <a:endParaRPr sz="1400">
              <a:solidFill>
                <a:srgbClr val="5C5C5C"/>
              </a:solidFill>
              <a:highlight>
                <a:srgbClr val="FFFFFF"/>
              </a:highlight>
            </a:endParaRPr>
          </a:p>
        </p:txBody>
      </p:sp>
      <p:sp>
        <p:nvSpPr>
          <p:cNvPr id="405" name="Google Shape;405;p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Website Performance Monitoring </a:t>
            </a:r>
            <a:endParaRPr>
              <a:solidFill>
                <a:schemeClr val="dk1"/>
              </a:solidFill>
            </a:endParaRPr>
          </a:p>
        </p:txBody>
      </p:sp>
      <p:sp>
        <p:nvSpPr>
          <p:cNvPr id="411" name="Google Shape;411;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5C5C5C"/>
              </a:buClr>
              <a:buSzPts val="1400"/>
              <a:buChar char="●"/>
            </a:pPr>
            <a:r>
              <a:rPr lang="en-GB" sz="1400">
                <a:solidFill>
                  <a:srgbClr val="5C5C5C"/>
                </a:solidFill>
                <a:highlight>
                  <a:srgbClr val="FBFCFD"/>
                </a:highlight>
              </a:rPr>
              <a:t>Nagios provides complete monitoring of website performance, web application performance, web transaction performance, and web service performance – including availability, URL monitoring, HTTP status, content monitoring</a:t>
            </a:r>
            <a:endParaRPr sz="1400">
              <a:solidFill>
                <a:srgbClr val="5C5C5C"/>
              </a:solidFill>
              <a:highlight>
                <a:srgbClr val="FBFCFD"/>
              </a:highlight>
            </a:endParaRPr>
          </a:p>
          <a:p>
            <a:pPr indent="-317500" lvl="0" marL="457200" rtl="0" algn="l">
              <a:spcBef>
                <a:spcPts val="0"/>
              </a:spcBef>
              <a:spcAft>
                <a:spcPts val="0"/>
              </a:spcAft>
              <a:buSzPts val="1400"/>
              <a:buChar char="●"/>
            </a:pPr>
            <a:r>
              <a:rPr lang="en-GB" sz="1400"/>
              <a:t>Web Application Monitoring</a:t>
            </a:r>
            <a:endParaRPr sz="1400"/>
          </a:p>
          <a:p>
            <a:pPr indent="-317500" lvl="0" marL="457200" rtl="0" algn="l">
              <a:lnSpc>
                <a:spcPct val="115000"/>
              </a:lnSpc>
              <a:spcBef>
                <a:spcPts val="0"/>
              </a:spcBef>
              <a:spcAft>
                <a:spcPts val="0"/>
              </a:spcAft>
              <a:buClr>
                <a:srgbClr val="5C5C5C"/>
              </a:buClr>
              <a:buSzPts val="1400"/>
              <a:buChar char="●"/>
            </a:pPr>
            <a:r>
              <a:rPr lang="en-GB" sz="1400">
                <a:solidFill>
                  <a:srgbClr val="5C5C5C"/>
                </a:solidFill>
                <a:highlight>
                  <a:srgbClr val="FBFCFD"/>
                </a:highlight>
              </a:rPr>
              <a:t>Offers increased website and web application availability, website performance, fast detection of outages, website defacement.</a:t>
            </a:r>
            <a:endParaRPr sz="1400">
              <a:solidFill>
                <a:srgbClr val="5C5C5C"/>
              </a:solidFill>
              <a:highlight>
                <a:srgbClr val="FBFCFD"/>
              </a:highlight>
            </a:endParaRPr>
          </a:p>
          <a:p>
            <a:pPr indent="0" lvl="0" marL="457200" rtl="0" algn="l">
              <a:lnSpc>
                <a:spcPct val="115000"/>
              </a:lnSpc>
              <a:spcBef>
                <a:spcPts val="1600"/>
              </a:spcBef>
              <a:spcAft>
                <a:spcPts val="0"/>
              </a:spcAft>
              <a:buNone/>
            </a:pPr>
            <a:r>
              <a:t/>
            </a:r>
            <a:endParaRPr sz="1400">
              <a:solidFill>
                <a:srgbClr val="5C5C5C"/>
              </a:solidFill>
              <a:highlight>
                <a:srgbClr val="FBFCFD"/>
              </a:highlight>
            </a:endParaRPr>
          </a:p>
          <a:p>
            <a:pPr indent="0" lvl="0" marL="457200" rtl="0" algn="l">
              <a:spcBef>
                <a:spcPts val="1600"/>
              </a:spcBef>
              <a:spcAft>
                <a:spcPts val="0"/>
              </a:spcAft>
              <a:buNone/>
            </a:pPr>
            <a:r>
              <a:t/>
            </a:r>
            <a:endParaRPr sz="1400"/>
          </a:p>
          <a:p>
            <a:pPr indent="0" lvl="0" marL="0" rtl="0" algn="l">
              <a:spcBef>
                <a:spcPts val="1600"/>
              </a:spcBef>
              <a:spcAft>
                <a:spcPts val="1600"/>
              </a:spcAft>
              <a:buNone/>
            </a:pPr>
            <a:r>
              <a:t/>
            </a:r>
            <a:endParaRPr sz="1200">
              <a:solidFill>
                <a:srgbClr val="5C5C5C"/>
              </a:solidFill>
              <a:highlight>
                <a:srgbClr val="FBFCFD"/>
              </a:highlight>
              <a:latin typeface="Roboto"/>
              <a:ea typeface="Roboto"/>
              <a:cs typeface="Roboto"/>
              <a:sym typeface="Roboto"/>
            </a:endParaRPr>
          </a:p>
        </p:txBody>
      </p:sp>
      <p:sp>
        <p:nvSpPr>
          <p:cNvPr id="412" name="Google Shape;412;p5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19" name="Google Shape;419;p5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20" name="Google Shape;420;p56"/>
          <p:cNvPicPr preferRelativeResize="0"/>
          <p:nvPr/>
        </p:nvPicPr>
        <p:blipFill>
          <a:blip r:embed="rId3">
            <a:alphaModFix/>
          </a:blip>
          <a:stretch>
            <a:fillRect/>
          </a:stretch>
        </p:blipFill>
        <p:spPr>
          <a:xfrm>
            <a:off x="552175" y="690150"/>
            <a:ext cx="7818876" cy="4059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7"/>
          <p:cNvSpPr txBox="1"/>
          <p:nvPr>
            <p:ph type="title"/>
          </p:nvPr>
        </p:nvSpPr>
        <p:spPr>
          <a:xfrm>
            <a:off x="730000" y="1318650"/>
            <a:ext cx="33009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Economica"/>
                <a:ea typeface="Economica"/>
                <a:cs typeface="Economica"/>
                <a:sym typeface="Economica"/>
              </a:rPr>
              <a:t>OpUtils</a:t>
            </a:r>
            <a:endParaRPr>
              <a:latin typeface="Economica"/>
              <a:ea typeface="Economica"/>
              <a:cs typeface="Economica"/>
              <a:sym typeface="Economica"/>
            </a:endParaRPr>
          </a:p>
        </p:txBody>
      </p:sp>
      <p:sp>
        <p:nvSpPr>
          <p:cNvPr id="426" name="Google Shape;426;p57"/>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Efficient IP address and Switch port management software.</a:t>
            </a:r>
            <a:endParaRPr sz="1400"/>
          </a:p>
          <a:p>
            <a:pPr indent="-317500" lvl="0" marL="457200" rtl="0" algn="l">
              <a:spcBef>
                <a:spcPts val="1000"/>
              </a:spcBef>
              <a:spcAft>
                <a:spcPts val="0"/>
              </a:spcAft>
              <a:buSzPts val="1400"/>
              <a:buChar char="●"/>
            </a:pPr>
            <a:r>
              <a:rPr lang="en-GB" sz="1400"/>
              <a:t>Detects rogue device intrusion.</a:t>
            </a:r>
            <a:endParaRPr sz="1400"/>
          </a:p>
          <a:p>
            <a:pPr indent="-317500" lvl="0" marL="457200" rtl="0" algn="l">
              <a:spcBef>
                <a:spcPts val="1000"/>
              </a:spcBef>
              <a:spcAft>
                <a:spcPts val="1000"/>
              </a:spcAft>
              <a:buSzPts val="1400"/>
              <a:buChar char="●"/>
            </a:pPr>
            <a:r>
              <a:rPr lang="en-GB" sz="1400"/>
              <a:t>Consists of other tools that help in bandwidth usage monitoring, taking backup of configuration files and address resolvers.</a:t>
            </a:r>
            <a:endParaRPr sz="1400"/>
          </a:p>
        </p:txBody>
      </p:sp>
      <p:sp>
        <p:nvSpPr>
          <p:cNvPr id="427" name="Google Shape;427;p57"/>
          <p:cNvSpPr txBox="1"/>
          <p:nvPr>
            <p:ph idx="1" type="subTitle"/>
          </p:nvPr>
        </p:nvSpPr>
        <p:spPr>
          <a:xfrm>
            <a:off x="730000" y="199335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By ManageEngine</a:t>
            </a:r>
            <a:endParaRPr sz="1500"/>
          </a:p>
        </p:txBody>
      </p:sp>
      <p:sp>
        <p:nvSpPr>
          <p:cNvPr id="428" name="Google Shape;428;p5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pic>
        <p:nvPicPr>
          <p:cNvPr id="429" name="Google Shape;429;p57"/>
          <p:cNvPicPr preferRelativeResize="0"/>
          <p:nvPr/>
        </p:nvPicPr>
        <p:blipFill>
          <a:blip r:embed="rId3">
            <a:alphaModFix/>
          </a:blip>
          <a:stretch>
            <a:fillRect/>
          </a:stretch>
        </p:blipFill>
        <p:spPr>
          <a:xfrm>
            <a:off x="3665475" y="1729175"/>
            <a:ext cx="1508750" cy="1508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solidFill>
                  <a:schemeClr val="accent3"/>
                </a:solidFill>
              </a:rPr>
              <a:t>Installation:</a:t>
            </a:r>
            <a:endParaRPr sz="2300">
              <a:solidFill>
                <a:schemeClr val="accent3"/>
              </a:solidFill>
            </a:endParaRPr>
          </a:p>
        </p:txBody>
      </p:sp>
      <p:sp>
        <p:nvSpPr>
          <p:cNvPr id="435" name="Google Shape;435;p58"/>
          <p:cNvSpPr txBox="1"/>
          <p:nvPr>
            <p:ph idx="1" type="body"/>
          </p:nvPr>
        </p:nvSpPr>
        <p:spPr>
          <a:xfrm>
            <a:off x="727650" y="1807500"/>
            <a:ext cx="7688700" cy="28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chemeClr val="accent2"/>
                </a:solidFill>
              </a:rPr>
              <a:t>Linux Installation:</a:t>
            </a:r>
            <a:endParaRPr b="1" sz="1500">
              <a:solidFill>
                <a:schemeClr val="accent2"/>
              </a:solidFill>
            </a:endParaRPr>
          </a:p>
          <a:p>
            <a:pPr indent="-317500" lvl="0" marL="457200" rtl="0" algn="l">
              <a:spcBef>
                <a:spcPts val="1000"/>
              </a:spcBef>
              <a:spcAft>
                <a:spcPts val="0"/>
              </a:spcAft>
              <a:buSzPts val="1400"/>
              <a:buChar char="●"/>
            </a:pPr>
            <a:r>
              <a:rPr lang="en-GB" sz="1400">
                <a:solidFill>
                  <a:srgbClr val="444444"/>
                </a:solidFill>
                <a:highlight>
                  <a:srgbClr val="FFFFFF"/>
                </a:highlight>
              </a:rPr>
              <a:t>Assign the executable permission to the downloaded file using the following command:</a:t>
            </a:r>
            <a:br>
              <a:rPr lang="en-GB" sz="1400">
                <a:solidFill>
                  <a:srgbClr val="444444"/>
                </a:solidFill>
                <a:highlight>
                  <a:srgbClr val="FFFFFF"/>
                </a:highlight>
              </a:rPr>
            </a:br>
            <a:r>
              <a:rPr b="1" lang="en-GB" sz="1400">
                <a:solidFill>
                  <a:srgbClr val="444444"/>
                </a:solidFill>
                <a:highlight>
                  <a:srgbClr val="FFFFFF"/>
                </a:highlight>
              </a:rPr>
              <a:t>chmod a+x OpUtils.bin</a:t>
            </a:r>
            <a:endParaRPr b="1" sz="1400">
              <a:solidFill>
                <a:srgbClr val="444444"/>
              </a:solidFill>
              <a:highlight>
                <a:srgbClr val="FFFFFF"/>
              </a:highlight>
            </a:endParaRPr>
          </a:p>
          <a:p>
            <a:pPr indent="-317500" lvl="0" marL="457200" rtl="0" algn="l">
              <a:spcBef>
                <a:spcPts val="1000"/>
              </a:spcBef>
              <a:spcAft>
                <a:spcPts val="0"/>
              </a:spcAft>
              <a:buSzPts val="1400"/>
              <a:buChar char="●"/>
            </a:pPr>
            <a:r>
              <a:rPr lang="en-GB" sz="1400">
                <a:solidFill>
                  <a:srgbClr val="444444"/>
                </a:solidFill>
                <a:highlight>
                  <a:srgbClr val="FFFFFF"/>
                </a:highlight>
              </a:rPr>
              <a:t>Execute </a:t>
            </a:r>
            <a:r>
              <a:rPr b="1" lang="en-GB" sz="1400">
                <a:solidFill>
                  <a:srgbClr val="444444"/>
                </a:solidFill>
                <a:highlight>
                  <a:srgbClr val="FFFFFF"/>
                </a:highlight>
              </a:rPr>
              <a:t>./OpUtils.bin</a:t>
            </a:r>
            <a:r>
              <a:rPr lang="en-GB" sz="1400">
                <a:solidFill>
                  <a:srgbClr val="444444"/>
                </a:solidFill>
                <a:highlight>
                  <a:srgbClr val="FFFFFF"/>
                </a:highlight>
              </a:rPr>
              <a:t> with administrator privileges </a:t>
            </a:r>
            <a:r>
              <a:rPr b="1" lang="en-GB" sz="1400">
                <a:solidFill>
                  <a:srgbClr val="444444"/>
                </a:solidFill>
                <a:highlight>
                  <a:srgbClr val="FFFFFF"/>
                </a:highlight>
              </a:rPr>
              <a:t>(sudo)</a:t>
            </a:r>
            <a:r>
              <a:rPr lang="en-GB" sz="1400">
                <a:solidFill>
                  <a:srgbClr val="444444"/>
                </a:solidFill>
                <a:highlight>
                  <a:srgbClr val="FFFFFF"/>
                </a:highlight>
              </a:rPr>
              <a:t>. The installation wizard pops up.</a:t>
            </a:r>
            <a:endParaRPr sz="1400">
              <a:solidFill>
                <a:srgbClr val="444444"/>
              </a:solidFill>
              <a:highlight>
                <a:srgbClr val="FFFFFF"/>
              </a:highlight>
            </a:endParaRPr>
          </a:p>
          <a:p>
            <a:pPr indent="0" lvl="0" marL="0" rtl="0" algn="l">
              <a:spcBef>
                <a:spcPts val="1000"/>
              </a:spcBef>
              <a:spcAft>
                <a:spcPts val="0"/>
              </a:spcAft>
              <a:buNone/>
            </a:pPr>
            <a:r>
              <a:rPr b="1" lang="en-GB" sz="1500">
                <a:solidFill>
                  <a:schemeClr val="accent2"/>
                </a:solidFill>
                <a:highlight>
                  <a:srgbClr val="FFFFFF"/>
                </a:highlight>
              </a:rPr>
              <a:t>Windows Installation:</a:t>
            </a:r>
            <a:endParaRPr b="1" sz="1500">
              <a:solidFill>
                <a:schemeClr val="accent2"/>
              </a:solidFill>
              <a:highlight>
                <a:srgbClr val="FFFFFF"/>
              </a:highlight>
            </a:endParaRPr>
          </a:p>
          <a:p>
            <a:pPr indent="-317500" lvl="0" marL="457200" rtl="0" algn="l">
              <a:spcBef>
                <a:spcPts val="1000"/>
              </a:spcBef>
              <a:spcAft>
                <a:spcPts val="0"/>
              </a:spcAft>
              <a:buClr>
                <a:srgbClr val="444444"/>
              </a:buClr>
              <a:buSzPts val="1400"/>
              <a:buChar char="●"/>
            </a:pPr>
            <a:r>
              <a:rPr lang="en-GB" sz="1400">
                <a:solidFill>
                  <a:srgbClr val="444444"/>
                </a:solidFill>
                <a:highlight>
                  <a:srgbClr val="FFFFFF"/>
                </a:highlight>
              </a:rPr>
              <a:t>Download .exe file from the </a:t>
            </a:r>
            <a:r>
              <a:rPr lang="en-GB" sz="1400" u="sng">
                <a:solidFill>
                  <a:schemeClr val="hlink"/>
                </a:solidFill>
                <a:highlight>
                  <a:srgbClr val="FFFFFF"/>
                </a:highlight>
                <a:hlinkClick r:id="rId3"/>
              </a:rPr>
              <a:t>link</a:t>
            </a:r>
            <a:r>
              <a:rPr lang="en-GB" sz="1400">
                <a:solidFill>
                  <a:srgbClr val="444444"/>
                </a:solidFill>
                <a:highlight>
                  <a:srgbClr val="FFFFFF"/>
                </a:highlight>
              </a:rPr>
              <a:t> and execute the file. An installation wizard pops up.</a:t>
            </a:r>
            <a:endParaRPr sz="1400">
              <a:solidFill>
                <a:srgbClr val="444444"/>
              </a:solidFill>
              <a:highlight>
                <a:srgbClr val="FFFFFF"/>
              </a:highlight>
            </a:endParaRPr>
          </a:p>
          <a:p>
            <a:pPr indent="-317500" lvl="0" marL="457200" rtl="0" algn="l">
              <a:spcBef>
                <a:spcPts val="1000"/>
              </a:spcBef>
              <a:spcAft>
                <a:spcPts val="0"/>
              </a:spcAft>
              <a:buClr>
                <a:srgbClr val="444444"/>
              </a:buClr>
              <a:buSzPts val="1400"/>
              <a:buChar char="●"/>
            </a:pPr>
            <a:r>
              <a:rPr lang="en-GB" sz="1400">
                <a:solidFill>
                  <a:srgbClr val="444444"/>
                </a:solidFill>
                <a:highlight>
                  <a:srgbClr val="FFFFFF"/>
                </a:highlight>
              </a:rPr>
              <a:t>Select appropriate networks before proceeding to installation according to  requirements in the installation wizard.</a:t>
            </a:r>
            <a:endParaRPr sz="1400">
              <a:solidFill>
                <a:srgbClr val="444444"/>
              </a:solidFill>
              <a:highlight>
                <a:srgbClr val="FFFFFF"/>
              </a:highlight>
            </a:endParaRPr>
          </a:p>
          <a:p>
            <a:pPr indent="-317500" lvl="0" marL="457200" rtl="0" algn="l">
              <a:spcBef>
                <a:spcPts val="1000"/>
              </a:spcBef>
              <a:spcAft>
                <a:spcPts val="1000"/>
              </a:spcAft>
              <a:buClr>
                <a:srgbClr val="444444"/>
              </a:buClr>
              <a:buSzPts val="1400"/>
              <a:buChar char="●"/>
            </a:pPr>
            <a:r>
              <a:rPr lang="en-GB" sz="1400">
                <a:solidFill>
                  <a:srgbClr val="444444"/>
                </a:solidFill>
                <a:highlight>
                  <a:srgbClr val="FFFFFF"/>
                </a:highlight>
              </a:rPr>
              <a:t>The process is similar for both linux and windows from here.</a:t>
            </a:r>
            <a:endParaRPr sz="1400">
              <a:solidFill>
                <a:srgbClr val="444444"/>
              </a:solidFill>
              <a:highlight>
                <a:srgbClr val="FFFFFF"/>
              </a:highlight>
            </a:endParaRPr>
          </a:p>
        </p:txBody>
      </p:sp>
      <p:sp>
        <p:nvSpPr>
          <p:cNvPr id="436" name="Google Shape;436;p5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solidFill>
                  <a:schemeClr val="accent3"/>
                </a:solidFill>
              </a:rPr>
              <a:t>Installation</a:t>
            </a:r>
            <a:endParaRPr sz="2300">
              <a:solidFill>
                <a:schemeClr val="accent3"/>
              </a:solidFill>
            </a:endParaRPr>
          </a:p>
        </p:txBody>
      </p:sp>
      <p:sp>
        <p:nvSpPr>
          <p:cNvPr id="442" name="Google Shape;442;p59"/>
          <p:cNvSpPr txBox="1"/>
          <p:nvPr>
            <p:ph idx="1" type="body"/>
          </p:nvPr>
        </p:nvSpPr>
        <p:spPr>
          <a:xfrm>
            <a:off x="727650" y="1853850"/>
            <a:ext cx="76887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solidFill>
                  <a:srgbClr val="444444"/>
                </a:solidFill>
                <a:highlight>
                  <a:srgbClr val="FFFFFF"/>
                </a:highlight>
              </a:rPr>
              <a:t>Click 'Next' to begin the installation process. Go through the license agreement and proceed to the next step.</a:t>
            </a:r>
            <a:endParaRPr sz="1500">
              <a:solidFill>
                <a:srgbClr val="444444"/>
              </a:solidFill>
              <a:highlight>
                <a:srgbClr val="FFFFFF"/>
              </a:highlight>
            </a:endParaRPr>
          </a:p>
          <a:p>
            <a:pPr indent="-323850" lvl="0" marL="457200" rtl="0" algn="l">
              <a:spcBef>
                <a:spcPts val="1000"/>
              </a:spcBef>
              <a:spcAft>
                <a:spcPts val="0"/>
              </a:spcAft>
              <a:buSzPts val="1500"/>
              <a:buChar char="●"/>
            </a:pPr>
            <a:r>
              <a:rPr lang="en-GB" sz="1500">
                <a:solidFill>
                  <a:srgbClr val="444444"/>
                </a:solidFill>
                <a:highlight>
                  <a:srgbClr val="FFFFFF"/>
                </a:highlight>
              </a:rPr>
              <a:t>In the subsequent steps of the wizard, select the OpUtils Edition (Professional or Free), language, the directory to install OpUtils, and the port number to run OpUtils Web Server. Proceed to the next step.</a:t>
            </a:r>
            <a:endParaRPr sz="1500">
              <a:solidFill>
                <a:srgbClr val="444444"/>
              </a:solidFill>
              <a:highlight>
                <a:srgbClr val="FFFFFF"/>
              </a:highlight>
            </a:endParaRPr>
          </a:p>
          <a:p>
            <a:pPr indent="-323850" lvl="0" marL="457200" rtl="0" algn="l">
              <a:spcBef>
                <a:spcPts val="1000"/>
              </a:spcBef>
              <a:spcAft>
                <a:spcPts val="0"/>
              </a:spcAft>
              <a:buSzPts val="1500"/>
              <a:buChar char="●"/>
            </a:pPr>
            <a:r>
              <a:rPr lang="en-GB" sz="1500">
                <a:solidFill>
                  <a:srgbClr val="444444"/>
                </a:solidFill>
                <a:highlight>
                  <a:srgbClr val="FFFFFF"/>
                </a:highlight>
              </a:rPr>
              <a:t>Verify the installation details and click 'Next'.</a:t>
            </a:r>
            <a:endParaRPr sz="1500">
              <a:solidFill>
                <a:srgbClr val="444444"/>
              </a:solidFill>
              <a:highlight>
                <a:srgbClr val="FFFFFF"/>
              </a:highlight>
            </a:endParaRPr>
          </a:p>
          <a:p>
            <a:pPr indent="-323850" lvl="0" marL="457200" rtl="0" algn="l">
              <a:spcBef>
                <a:spcPts val="1000"/>
              </a:spcBef>
              <a:spcAft>
                <a:spcPts val="1000"/>
              </a:spcAft>
              <a:buSzPts val="1500"/>
              <a:buChar char="●"/>
            </a:pPr>
            <a:r>
              <a:rPr lang="en-GB" sz="1500">
                <a:solidFill>
                  <a:srgbClr val="444444"/>
                </a:solidFill>
                <a:highlight>
                  <a:srgbClr val="FFFFFF"/>
                </a:highlight>
              </a:rPr>
              <a:t>Click Finish to complete the installation process.</a:t>
            </a:r>
            <a:endParaRPr sz="1500"/>
          </a:p>
        </p:txBody>
      </p:sp>
      <p:sp>
        <p:nvSpPr>
          <p:cNvPr id="443" name="Google Shape;443;p5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solidFill>
                  <a:schemeClr val="accent3"/>
                </a:solidFill>
              </a:rPr>
              <a:t>Starting OpUtils</a:t>
            </a:r>
            <a:endParaRPr sz="2300">
              <a:solidFill>
                <a:schemeClr val="accent3"/>
              </a:solidFill>
            </a:endParaRPr>
          </a:p>
        </p:txBody>
      </p:sp>
      <p:sp>
        <p:nvSpPr>
          <p:cNvPr id="449" name="Google Shape;449;p60"/>
          <p:cNvSpPr txBox="1"/>
          <p:nvPr>
            <p:ph idx="1" type="body"/>
          </p:nvPr>
        </p:nvSpPr>
        <p:spPr>
          <a:xfrm>
            <a:off x="729450" y="18008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chemeClr val="accent2"/>
                </a:solidFill>
                <a:highlight>
                  <a:srgbClr val="FFFFFF"/>
                </a:highlight>
              </a:rPr>
              <a:t>Linux:</a:t>
            </a:r>
            <a:endParaRPr b="1" sz="1500">
              <a:solidFill>
                <a:schemeClr val="accent2"/>
              </a:solidFill>
              <a:highlight>
                <a:srgbClr val="FFFFFF"/>
              </a:highlight>
            </a:endParaRPr>
          </a:p>
          <a:p>
            <a:pPr indent="-317500" lvl="0" marL="457200" rtl="0" algn="l">
              <a:spcBef>
                <a:spcPts val="1000"/>
              </a:spcBef>
              <a:spcAft>
                <a:spcPts val="0"/>
              </a:spcAft>
              <a:buClr>
                <a:srgbClr val="444444"/>
              </a:buClr>
              <a:buSzPts val="1400"/>
              <a:buFont typeface="Arial"/>
              <a:buChar char="●"/>
            </a:pPr>
            <a:r>
              <a:rPr lang="en-GB" sz="1400">
                <a:solidFill>
                  <a:srgbClr val="444444"/>
                </a:solidFill>
                <a:highlight>
                  <a:srgbClr val="FFFFFF"/>
                </a:highlight>
              </a:rPr>
              <a:t>Go to</a:t>
            </a:r>
            <a:r>
              <a:rPr b="1" lang="en-GB" sz="1400">
                <a:solidFill>
                  <a:srgbClr val="444444"/>
                </a:solidFill>
                <a:highlight>
                  <a:srgbClr val="FFFFFF"/>
                </a:highlight>
              </a:rPr>
              <a:t> /OpManager/bin</a:t>
            </a:r>
            <a:r>
              <a:rPr lang="en-GB" sz="1400">
                <a:solidFill>
                  <a:srgbClr val="444444"/>
                </a:solidFill>
                <a:highlight>
                  <a:srgbClr val="FFFFFF"/>
                </a:highlight>
              </a:rPr>
              <a:t> folder</a:t>
            </a:r>
            <a:endParaRPr sz="1400">
              <a:solidFill>
                <a:srgbClr val="444444"/>
              </a:solidFill>
              <a:highlight>
                <a:srgbClr val="FFFFFF"/>
              </a:highlight>
            </a:endParaRPr>
          </a:p>
          <a:p>
            <a:pPr indent="-317500" lvl="0" marL="457200" rtl="0" algn="l">
              <a:spcBef>
                <a:spcPts val="1000"/>
              </a:spcBef>
              <a:spcAft>
                <a:spcPts val="0"/>
              </a:spcAft>
              <a:buClr>
                <a:srgbClr val="444444"/>
              </a:buClr>
              <a:buSzPts val="1400"/>
              <a:buFont typeface="Arial"/>
              <a:buChar char="●"/>
            </a:pPr>
            <a:r>
              <a:rPr lang="en-GB" sz="1400">
                <a:solidFill>
                  <a:srgbClr val="444444"/>
                </a:solidFill>
                <a:highlight>
                  <a:srgbClr val="FFFFFF"/>
                </a:highlight>
              </a:rPr>
              <a:t>Execute:</a:t>
            </a:r>
            <a:r>
              <a:rPr b="1" lang="en-GB" sz="1400">
                <a:solidFill>
                  <a:srgbClr val="444444"/>
                </a:solidFill>
                <a:highlight>
                  <a:srgbClr val="FFFFFF"/>
                </a:highlight>
              </a:rPr>
              <a:t> sh run.sh</a:t>
            </a:r>
            <a:endParaRPr b="1" sz="1400">
              <a:solidFill>
                <a:srgbClr val="444444"/>
              </a:solidFill>
              <a:highlight>
                <a:srgbClr val="FFFFFF"/>
              </a:highlight>
            </a:endParaRPr>
          </a:p>
          <a:p>
            <a:pPr indent="-317500" lvl="0" marL="457200" rtl="0" algn="l">
              <a:spcBef>
                <a:spcPts val="1000"/>
              </a:spcBef>
              <a:spcAft>
                <a:spcPts val="0"/>
              </a:spcAft>
              <a:buClr>
                <a:srgbClr val="444444"/>
              </a:buClr>
              <a:buSzPts val="1400"/>
              <a:buChar char="●"/>
            </a:pPr>
            <a:r>
              <a:rPr lang="en-GB" sz="1400">
                <a:solidFill>
                  <a:srgbClr val="444444"/>
                </a:solidFill>
                <a:highlight>
                  <a:srgbClr val="FFFFFF"/>
                </a:highlight>
              </a:rPr>
              <a:t>Open browser and go to the url stated in the terminal (</a:t>
            </a:r>
            <a:r>
              <a:rPr lang="en-GB" sz="1400">
                <a:solidFill>
                  <a:srgbClr val="CC0000"/>
                </a:solidFill>
                <a:highlight>
                  <a:schemeClr val="lt1"/>
                </a:highlight>
              </a:rPr>
              <a:t>device-name</a:t>
            </a:r>
            <a:r>
              <a:rPr lang="en-GB" sz="1400">
                <a:solidFill>
                  <a:srgbClr val="444444"/>
                </a:solidFill>
                <a:highlight>
                  <a:schemeClr val="lt1"/>
                </a:highlight>
              </a:rPr>
              <a:t>:</a:t>
            </a:r>
            <a:r>
              <a:rPr b="1" lang="en-GB" sz="1400">
                <a:solidFill>
                  <a:srgbClr val="444444"/>
                </a:solidFill>
                <a:highlight>
                  <a:schemeClr val="lt1"/>
                </a:highlight>
              </a:rPr>
              <a:t>8060</a:t>
            </a:r>
            <a:r>
              <a:rPr lang="en-GB" sz="1400">
                <a:solidFill>
                  <a:srgbClr val="444444"/>
                </a:solidFill>
                <a:highlight>
                  <a:schemeClr val="lt1"/>
                </a:highlight>
              </a:rPr>
              <a:t>)</a:t>
            </a:r>
            <a:endParaRPr sz="1400">
              <a:solidFill>
                <a:srgbClr val="444444"/>
              </a:solidFill>
              <a:highlight>
                <a:srgbClr val="FFFFFF"/>
              </a:highlight>
            </a:endParaRPr>
          </a:p>
          <a:p>
            <a:pPr indent="-317500" lvl="0" marL="457200" rtl="0" algn="l">
              <a:spcBef>
                <a:spcPts val="1000"/>
              </a:spcBef>
              <a:spcAft>
                <a:spcPts val="0"/>
              </a:spcAft>
              <a:buClr>
                <a:srgbClr val="444444"/>
              </a:buClr>
              <a:buSzPts val="1400"/>
              <a:buChar char="●"/>
            </a:pPr>
            <a:r>
              <a:rPr lang="en-GB" sz="1400">
                <a:solidFill>
                  <a:srgbClr val="444444"/>
                </a:solidFill>
                <a:highlight>
                  <a:srgbClr val="FFFFFF"/>
                </a:highlight>
              </a:rPr>
              <a:t>Login with the default credentials for the first time.</a:t>
            </a:r>
            <a:endParaRPr sz="1400">
              <a:solidFill>
                <a:srgbClr val="444444"/>
              </a:solidFill>
              <a:highlight>
                <a:srgbClr val="FFFFFF"/>
              </a:highlight>
            </a:endParaRPr>
          </a:p>
          <a:p>
            <a:pPr indent="0" lvl="0" marL="0" rtl="0" algn="l">
              <a:spcBef>
                <a:spcPts val="1000"/>
              </a:spcBef>
              <a:spcAft>
                <a:spcPts val="0"/>
              </a:spcAft>
              <a:buNone/>
            </a:pPr>
            <a:r>
              <a:rPr b="1" lang="en-GB" sz="1500">
                <a:solidFill>
                  <a:schemeClr val="accent2"/>
                </a:solidFill>
                <a:highlight>
                  <a:srgbClr val="FFFFFF"/>
                </a:highlight>
              </a:rPr>
              <a:t>Windows:</a:t>
            </a:r>
            <a:endParaRPr b="1" sz="1500">
              <a:solidFill>
                <a:schemeClr val="accent2"/>
              </a:solidFill>
              <a:highlight>
                <a:srgbClr val="FFFFFF"/>
              </a:highlight>
            </a:endParaRPr>
          </a:p>
          <a:p>
            <a:pPr indent="-317500" lvl="0" marL="457200" rtl="0" algn="l">
              <a:spcBef>
                <a:spcPts val="1000"/>
              </a:spcBef>
              <a:spcAft>
                <a:spcPts val="0"/>
              </a:spcAft>
              <a:buClr>
                <a:srgbClr val="444444"/>
              </a:buClr>
              <a:buSzPts val="1400"/>
              <a:buChar char="●"/>
            </a:pPr>
            <a:r>
              <a:rPr lang="en-GB" sz="1400">
                <a:solidFill>
                  <a:srgbClr val="444444"/>
                </a:solidFill>
                <a:highlight>
                  <a:srgbClr val="FFFFFF"/>
                </a:highlight>
              </a:rPr>
              <a:t>Connect to the front end of OpUtils on your web browser with </a:t>
            </a:r>
            <a:r>
              <a:rPr lang="en-GB" sz="1400">
                <a:solidFill>
                  <a:srgbClr val="CC0000"/>
                </a:solidFill>
                <a:highlight>
                  <a:srgbClr val="FFFFFF"/>
                </a:highlight>
              </a:rPr>
              <a:t>device-name</a:t>
            </a:r>
            <a:r>
              <a:rPr lang="en-GB" sz="1400">
                <a:solidFill>
                  <a:srgbClr val="444444"/>
                </a:solidFill>
                <a:highlight>
                  <a:srgbClr val="FFFFFF"/>
                </a:highlight>
              </a:rPr>
              <a:t>:</a:t>
            </a:r>
            <a:r>
              <a:rPr b="1" lang="en-GB" sz="1400">
                <a:solidFill>
                  <a:srgbClr val="444444"/>
                </a:solidFill>
                <a:highlight>
                  <a:srgbClr val="FFFFFF"/>
                </a:highlight>
              </a:rPr>
              <a:t>8060</a:t>
            </a:r>
            <a:r>
              <a:rPr lang="en-GB" sz="1400">
                <a:solidFill>
                  <a:srgbClr val="444444"/>
                </a:solidFill>
                <a:highlight>
                  <a:srgbClr val="FFFFFF"/>
                </a:highlight>
              </a:rPr>
              <a:t> </a:t>
            </a:r>
            <a:endParaRPr sz="1400">
              <a:solidFill>
                <a:srgbClr val="444444"/>
              </a:solidFill>
              <a:highlight>
                <a:srgbClr val="FFFFFF"/>
              </a:highlight>
            </a:endParaRPr>
          </a:p>
          <a:p>
            <a:pPr indent="0" lvl="0" marL="0" rtl="0" algn="l">
              <a:spcBef>
                <a:spcPts val="1000"/>
              </a:spcBef>
              <a:spcAft>
                <a:spcPts val="1000"/>
              </a:spcAft>
              <a:buNone/>
            </a:pPr>
            <a:r>
              <a:t/>
            </a:r>
            <a:endParaRPr b="1" sz="1400">
              <a:solidFill>
                <a:schemeClr val="accent2"/>
              </a:solidFill>
              <a:highlight>
                <a:srgbClr val="FFFFFF"/>
              </a:highlight>
            </a:endParaRPr>
          </a:p>
        </p:txBody>
      </p:sp>
      <p:sp>
        <p:nvSpPr>
          <p:cNvPr id="450" name="Google Shape;450;p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solidFill>
                  <a:schemeClr val="accent3"/>
                </a:solidFill>
              </a:rPr>
              <a:t>Features and Tools</a:t>
            </a:r>
            <a:endParaRPr sz="2300">
              <a:solidFill>
                <a:schemeClr val="accent3"/>
              </a:solidFill>
            </a:endParaRPr>
          </a:p>
        </p:txBody>
      </p:sp>
      <p:sp>
        <p:nvSpPr>
          <p:cNvPr id="456" name="Google Shape;456;p61"/>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IP address management</a:t>
            </a:r>
            <a:endParaRPr sz="1500"/>
          </a:p>
          <a:p>
            <a:pPr indent="-323850" lvl="0" marL="457200" rtl="0" algn="l">
              <a:spcBef>
                <a:spcPts val="1000"/>
              </a:spcBef>
              <a:spcAft>
                <a:spcPts val="0"/>
              </a:spcAft>
              <a:buSzPts val="1500"/>
              <a:buChar char="●"/>
            </a:pPr>
            <a:r>
              <a:rPr lang="en-GB" sz="1500"/>
              <a:t>Switch port management</a:t>
            </a:r>
            <a:endParaRPr sz="1500"/>
          </a:p>
          <a:p>
            <a:pPr indent="-323850" lvl="0" marL="457200" rtl="0" algn="l">
              <a:spcBef>
                <a:spcPts val="1000"/>
              </a:spcBef>
              <a:spcAft>
                <a:spcPts val="0"/>
              </a:spcAft>
              <a:buSzPts val="1500"/>
              <a:buChar char="●"/>
            </a:pPr>
            <a:r>
              <a:rPr lang="en-GB" sz="1500"/>
              <a:t>Rogue device detection</a:t>
            </a:r>
            <a:endParaRPr sz="1500"/>
          </a:p>
          <a:p>
            <a:pPr indent="-323850" lvl="0" marL="457200" rtl="0" algn="l">
              <a:spcBef>
                <a:spcPts val="1000"/>
              </a:spcBef>
              <a:spcAft>
                <a:spcPts val="0"/>
              </a:spcAft>
              <a:buSzPts val="1500"/>
              <a:buChar char="●"/>
            </a:pPr>
            <a:r>
              <a:rPr lang="en-GB" sz="1500"/>
              <a:t>Bandwidth monitor</a:t>
            </a:r>
            <a:endParaRPr sz="1500"/>
          </a:p>
          <a:p>
            <a:pPr indent="-323850" lvl="0" marL="457200" rtl="0" algn="l">
              <a:spcBef>
                <a:spcPts val="1000"/>
              </a:spcBef>
              <a:spcAft>
                <a:spcPts val="0"/>
              </a:spcAft>
              <a:buSzPts val="1500"/>
              <a:buChar char="●"/>
            </a:pPr>
            <a:r>
              <a:rPr lang="en-GB" sz="1500"/>
              <a:t>Config file manager</a:t>
            </a:r>
            <a:endParaRPr sz="1500"/>
          </a:p>
          <a:p>
            <a:pPr indent="-323850" lvl="0" marL="457200" rtl="0" algn="l">
              <a:spcBef>
                <a:spcPts val="1000"/>
              </a:spcBef>
              <a:spcAft>
                <a:spcPts val="1000"/>
              </a:spcAft>
              <a:buSzPts val="1500"/>
              <a:buChar char="●"/>
            </a:pPr>
            <a:r>
              <a:rPr lang="en-GB" sz="1500"/>
              <a:t>Wake-on Lan tool</a:t>
            </a:r>
            <a:endParaRPr sz="1500"/>
          </a:p>
        </p:txBody>
      </p:sp>
      <p:sp>
        <p:nvSpPr>
          <p:cNvPr id="457" name="Google Shape;457;p6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58" name="Google Shape;458;p61"/>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SNMP tools</a:t>
            </a:r>
            <a:endParaRPr sz="1500"/>
          </a:p>
          <a:p>
            <a:pPr indent="-323850" lvl="0" marL="457200" rtl="0" algn="l">
              <a:spcBef>
                <a:spcPts val="1000"/>
              </a:spcBef>
              <a:spcAft>
                <a:spcPts val="0"/>
              </a:spcAft>
              <a:buSzPts val="1500"/>
              <a:buChar char="●"/>
            </a:pPr>
            <a:r>
              <a:rPr lang="en-GB" sz="1500"/>
              <a:t>CISCO tools</a:t>
            </a:r>
            <a:endParaRPr sz="1500"/>
          </a:p>
          <a:p>
            <a:pPr indent="-323850" lvl="0" marL="457200" rtl="0" algn="l">
              <a:spcBef>
                <a:spcPts val="1000"/>
              </a:spcBef>
              <a:spcAft>
                <a:spcPts val="0"/>
              </a:spcAft>
              <a:buSzPts val="1500"/>
              <a:buChar char="●"/>
            </a:pPr>
            <a:r>
              <a:rPr lang="en-GB" sz="1500"/>
              <a:t>Diagnostic tools</a:t>
            </a:r>
            <a:endParaRPr sz="1500"/>
          </a:p>
          <a:p>
            <a:pPr indent="-323850" lvl="0" marL="457200" rtl="0" algn="l">
              <a:spcBef>
                <a:spcPts val="1000"/>
              </a:spcBef>
              <a:spcAft>
                <a:spcPts val="0"/>
              </a:spcAft>
              <a:buSzPts val="1500"/>
              <a:buChar char="●"/>
            </a:pPr>
            <a:r>
              <a:rPr lang="en-GB" sz="1500"/>
              <a:t>Network Monitoring tools</a:t>
            </a:r>
            <a:endParaRPr sz="1500"/>
          </a:p>
          <a:p>
            <a:pPr indent="-323850" lvl="0" marL="457200" rtl="0" algn="l">
              <a:spcBef>
                <a:spcPts val="1000"/>
              </a:spcBef>
              <a:spcAft>
                <a:spcPts val="0"/>
              </a:spcAft>
              <a:buSzPts val="1500"/>
              <a:buChar char="●"/>
            </a:pPr>
            <a:r>
              <a:rPr lang="en-GB" sz="1500"/>
              <a:t>Address Monitoring tools</a:t>
            </a:r>
            <a:endParaRPr sz="1500"/>
          </a:p>
          <a:p>
            <a:pPr indent="-323850" lvl="0" marL="457200" rtl="0" algn="l">
              <a:spcBef>
                <a:spcPts val="1000"/>
              </a:spcBef>
              <a:spcAft>
                <a:spcPts val="1000"/>
              </a:spcAft>
              <a:buSzPts val="1500"/>
              <a:buChar char="●"/>
            </a:pPr>
            <a:r>
              <a:rPr lang="en-GB" sz="1500"/>
              <a:t>Network tools</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idx="1" type="body"/>
          </p:nvPr>
        </p:nvSpPr>
        <p:spPr>
          <a:xfrm>
            <a:off x="111625" y="1338850"/>
            <a:ext cx="3371100" cy="3688800"/>
          </a:xfrm>
          <a:prstGeom prst="rect">
            <a:avLst/>
          </a:prstGeom>
        </p:spPr>
        <p:txBody>
          <a:bodyPr anchorCtr="0" anchor="t" bIns="91425" lIns="91425" spcFirstLastPara="1" rIns="91425" wrap="square" tIns="91425">
            <a:noAutofit/>
          </a:bodyPr>
          <a:lstStyle/>
          <a:p>
            <a:pPr indent="-317500" lvl="0" marL="457200" rtl="0" algn="l">
              <a:lnSpc>
                <a:spcPct val="130000"/>
              </a:lnSpc>
              <a:spcBef>
                <a:spcPts val="0"/>
              </a:spcBef>
              <a:spcAft>
                <a:spcPts val="0"/>
              </a:spcAft>
              <a:buSzPts val="1400"/>
              <a:buChar char="●"/>
            </a:pPr>
            <a:r>
              <a:rPr lang="en-GB" sz="1400"/>
              <a:t>Capsa is a windows based tool. We shall use the enterprise edition and understand the features involved.</a:t>
            </a:r>
            <a:endParaRPr sz="1400"/>
          </a:p>
          <a:p>
            <a:pPr indent="-317500" lvl="0" marL="457200" rtl="0" algn="l">
              <a:lnSpc>
                <a:spcPct val="130000"/>
              </a:lnSpc>
              <a:spcBef>
                <a:spcPts val="1000"/>
              </a:spcBef>
              <a:spcAft>
                <a:spcPts val="0"/>
              </a:spcAft>
              <a:buSzPts val="1400"/>
              <a:buChar char="●"/>
            </a:pPr>
            <a:r>
              <a:rPr lang="en-GB" sz="1400"/>
              <a:t>The installation and configuration are rather simple compared to other tools</a:t>
            </a:r>
            <a:endParaRPr sz="1400"/>
          </a:p>
          <a:p>
            <a:pPr indent="-317500" lvl="1" marL="914400" rtl="0" algn="l">
              <a:lnSpc>
                <a:spcPct val="130000"/>
              </a:lnSpc>
              <a:spcBef>
                <a:spcPts val="1000"/>
              </a:spcBef>
              <a:spcAft>
                <a:spcPts val="0"/>
              </a:spcAft>
              <a:buSzPts val="1400"/>
              <a:buChar char="○"/>
            </a:pPr>
            <a:r>
              <a:rPr lang="en-GB" sz="1400"/>
              <a:t>The link below downloads a ‘.exe’. Execute the file and the application is ready to use</a:t>
            </a:r>
            <a:endParaRPr sz="1400"/>
          </a:p>
          <a:p>
            <a:pPr indent="0" lvl="0" marL="457200" rtl="0" algn="l">
              <a:spcBef>
                <a:spcPts val="1000"/>
              </a:spcBef>
              <a:spcAft>
                <a:spcPts val="0"/>
              </a:spcAft>
              <a:buNone/>
            </a:pPr>
            <a:r>
              <a:t/>
            </a:r>
            <a:endParaRPr sz="1400"/>
          </a:p>
          <a:p>
            <a:pPr indent="0" lvl="0" marL="0" rtl="0" algn="l">
              <a:spcBef>
                <a:spcPts val="1600"/>
              </a:spcBef>
              <a:spcAft>
                <a:spcPts val="1600"/>
              </a:spcAft>
              <a:buNone/>
            </a:pPr>
            <a:r>
              <a:rPr lang="en-GB" sz="1400"/>
              <a:t> </a:t>
            </a:r>
            <a:endParaRPr sz="1400"/>
          </a:p>
        </p:txBody>
      </p:sp>
      <p:pic>
        <p:nvPicPr>
          <p:cNvPr id="121" name="Google Shape;121;p17"/>
          <p:cNvPicPr preferRelativeResize="0"/>
          <p:nvPr/>
        </p:nvPicPr>
        <p:blipFill rotWithShape="1">
          <a:blip r:embed="rId3">
            <a:alphaModFix/>
          </a:blip>
          <a:srcRect b="4620" l="0" r="0" t="-4620"/>
          <a:stretch/>
        </p:blipFill>
        <p:spPr>
          <a:xfrm>
            <a:off x="3587337" y="1279988"/>
            <a:ext cx="5242627" cy="3139525"/>
          </a:xfrm>
          <a:prstGeom prst="rect">
            <a:avLst/>
          </a:prstGeom>
          <a:noFill/>
          <a:ln>
            <a:noFill/>
          </a:ln>
        </p:spPr>
      </p:pic>
      <p:sp>
        <p:nvSpPr>
          <p:cNvPr id="122" name="Google Shape;122;p17"/>
          <p:cNvSpPr txBox="1"/>
          <p:nvPr/>
        </p:nvSpPr>
        <p:spPr>
          <a:xfrm>
            <a:off x="3587325" y="4549750"/>
            <a:ext cx="5316900" cy="2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u="sng">
                <a:solidFill>
                  <a:schemeClr val="hlink"/>
                </a:solidFill>
                <a:latin typeface="Lato"/>
                <a:ea typeface="Lato"/>
                <a:cs typeface="Lato"/>
                <a:sym typeface="Lato"/>
                <a:hlinkClick r:id="rId4"/>
              </a:rPr>
              <a:t>https://www.colasoft.com/download/products/</a:t>
            </a:r>
            <a:r>
              <a:rPr lang="en-GB" sz="900" u="sng">
                <a:solidFill>
                  <a:schemeClr val="hlink"/>
                </a:solidFill>
                <a:latin typeface="Lato"/>
                <a:ea typeface="Lato"/>
                <a:cs typeface="Lato"/>
                <a:sym typeface="Lato"/>
                <a:hlinkClick r:id="rId5"/>
              </a:rPr>
              <a:t>download_capsa</a:t>
            </a:r>
            <a:r>
              <a:rPr lang="en-GB" sz="1000" u="sng">
                <a:solidFill>
                  <a:schemeClr val="hlink"/>
                </a:solidFill>
                <a:latin typeface="Lato"/>
                <a:ea typeface="Lato"/>
                <a:cs typeface="Lato"/>
                <a:sym typeface="Lato"/>
                <a:hlinkClick r:id="rId6"/>
              </a:rPr>
              <a:t>.php</a:t>
            </a:r>
            <a:endParaRPr sz="10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23" name="Google Shape;123;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solidFill>
                  <a:schemeClr val="dk1"/>
                </a:solidFill>
              </a:rPr>
              <a:t>IP Address Management</a:t>
            </a:r>
            <a:endParaRPr sz="2300">
              <a:solidFill>
                <a:schemeClr val="dk1"/>
              </a:solidFill>
            </a:endParaRPr>
          </a:p>
        </p:txBody>
      </p:sp>
      <p:sp>
        <p:nvSpPr>
          <p:cNvPr id="464" name="Google Shape;464;p62"/>
          <p:cNvSpPr txBox="1"/>
          <p:nvPr>
            <p:ph idx="1" type="body"/>
          </p:nvPr>
        </p:nvSpPr>
        <p:spPr>
          <a:xfrm>
            <a:off x="729450" y="1853850"/>
            <a:ext cx="7688700" cy="2838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It provides a centralized IP management to all the networked devices i.e scans all IPv4 and Ipv6 addresses.</a:t>
            </a:r>
            <a:endParaRPr sz="1500"/>
          </a:p>
          <a:p>
            <a:pPr indent="-317500" lvl="0" marL="457200" rtl="0" algn="l">
              <a:spcBef>
                <a:spcPts val="1000"/>
              </a:spcBef>
              <a:spcAft>
                <a:spcPts val="0"/>
              </a:spcAft>
              <a:buSzPts val="1400"/>
              <a:buChar char="●"/>
            </a:pPr>
            <a:r>
              <a:rPr lang="en-GB" sz="1500"/>
              <a:t>Provides real time visibility and control on IP addresses in the network.</a:t>
            </a:r>
            <a:endParaRPr sz="1500"/>
          </a:p>
          <a:p>
            <a:pPr indent="-317500" lvl="0" marL="457200" rtl="0" algn="l">
              <a:spcBef>
                <a:spcPts val="1000"/>
              </a:spcBef>
              <a:spcAft>
                <a:spcPts val="0"/>
              </a:spcAft>
              <a:buSzPts val="1400"/>
              <a:buChar char="●"/>
            </a:pPr>
            <a:r>
              <a:rPr lang="en-GB" sz="1500"/>
              <a:t>Keeps track of all related IP address details. </a:t>
            </a:r>
            <a:endParaRPr sz="1500"/>
          </a:p>
          <a:p>
            <a:pPr indent="-317500" lvl="0" marL="457200" rtl="0" algn="l">
              <a:spcBef>
                <a:spcPts val="1000"/>
              </a:spcBef>
              <a:spcAft>
                <a:spcPts val="0"/>
              </a:spcAft>
              <a:buSzPts val="1400"/>
              <a:buChar char="●"/>
            </a:pPr>
            <a:r>
              <a:rPr lang="en-GB" sz="1500"/>
              <a:t>It allows users to define a hierarchy to add all subnets based on their usage/location and scan them. Addition can be done in two ways - </a:t>
            </a:r>
            <a:endParaRPr sz="1500"/>
          </a:p>
          <a:p>
            <a:pPr indent="-323850" lvl="1" marL="914400" rtl="0" algn="l">
              <a:spcBef>
                <a:spcPts val="1000"/>
              </a:spcBef>
              <a:spcAft>
                <a:spcPts val="0"/>
              </a:spcAft>
              <a:buSzPts val="1500"/>
              <a:buChar char="○"/>
            </a:pPr>
            <a:r>
              <a:rPr lang="en-GB" sz="1500"/>
              <a:t>Manual addition</a:t>
            </a:r>
            <a:endParaRPr sz="1500"/>
          </a:p>
          <a:p>
            <a:pPr indent="-323850" lvl="1" marL="914400" rtl="0" algn="l">
              <a:spcBef>
                <a:spcPts val="1000"/>
              </a:spcBef>
              <a:spcAft>
                <a:spcPts val="1000"/>
              </a:spcAft>
              <a:buSzPts val="1500"/>
              <a:buChar char="○"/>
            </a:pPr>
            <a:r>
              <a:rPr lang="en-GB" sz="1500"/>
              <a:t>Bulk addition</a:t>
            </a:r>
            <a:endParaRPr sz="1500"/>
          </a:p>
        </p:txBody>
      </p:sp>
      <p:sp>
        <p:nvSpPr>
          <p:cNvPr id="465" name="Google Shape;465;p6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solidFill>
                  <a:schemeClr val="dk1"/>
                </a:solidFill>
              </a:rPr>
              <a:t>Switch Port Management</a:t>
            </a:r>
            <a:endParaRPr sz="2300">
              <a:solidFill>
                <a:schemeClr val="dk1"/>
              </a:solidFill>
            </a:endParaRPr>
          </a:p>
        </p:txBody>
      </p:sp>
      <p:sp>
        <p:nvSpPr>
          <p:cNvPr id="471" name="Google Shape;471;p63"/>
          <p:cNvSpPr txBox="1"/>
          <p:nvPr>
            <p:ph idx="1" type="body"/>
          </p:nvPr>
        </p:nvSpPr>
        <p:spPr>
          <a:xfrm>
            <a:off x="729450" y="1922550"/>
            <a:ext cx="76887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Identify switch ports connected to a device.</a:t>
            </a:r>
            <a:endParaRPr sz="1500"/>
          </a:p>
          <a:p>
            <a:pPr indent="-323850" lvl="0" marL="457200" rtl="0" algn="l">
              <a:spcBef>
                <a:spcPts val="1000"/>
              </a:spcBef>
              <a:spcAft>
                <a:spcPts val="0"/>
              </a:spcAft>
              <a:buSzPts val="1500"/>
              <a:buChar char="●"/>
            </a:pPr>
            <a:r>
              <a:rPr lang="en-GB" sz="1500"/>
              <a:t>Scan all the switches in the network and map the switch ports to devices down to its physical location.</a:t>
            </a:r>
            <a:endParaRPr sz="1500"/>
          </a:p>
          <a:p>
            <a:pPr indent="-323850" lvl="0" marL="457200" rtl="0" algn="l">
              <a:spcBef>
                <a:spcPts val="1000"/>
              </a:spcBef>
              <a:spcAft>
                <a:spcPts val="0"/>
              </a:spcAft>
              <a:buSzPts val="1500"/>
              <a:buChar char="●"/>
            </a:pPr>
            <a:r>
              <a:rPr lang="en-GB" sz="1500"/>
              <a:t>View operational status and speed of each port.</a:t>
            </a:r>
            <a:endParaRPr sz="1500"/>
          </a:p>
          <a:p>
            <a:pPr indent="-323850" lvl="0" marL="457200" rtl="0" algn="l">
              <a:spcBef>
                <a:spcPts val="1000"/>
              </a:spcBef>
              <a:spcAft>
                <a:spcPts val="0"/>
              </a:spcAft>
              <a:buSzPts val="1500"/>
              <a:buChar char="●"/>
            </a:pPr>
            <a:r>
              <a:rPr lang="en-GB" sz="1500"/>
              <a:t>Automatically collects the MAC, IP and DNS details.</a:t>
            </a:r>
            <a:endParaRPr sz="1500"/>
          </a:p>
          <a:p>
            <a:pPr indent="-323850" lvl="0" marL="457200" rtl="0" algn="l">
              <a:spcBef>
                <a:spcPts val="1000"/>
              </a:spcBef>
              <a:spcAft>
                <a:spcPts val="0"/>
              </a:spcAft>
              <a:buSzPts val="1500"/>
              <a:buChar char="●"/>
            </a:pPr>
            <a:r>
              <a:rPr lang="en-GB" sz="1500"/>
              <a:t>Switch addition can be done in two ways -</a:t>
            </a:r>
            <a:endParaRPr sz="1500"/>
          </a:p>
          <a:p>
            <a:pPr indent="-323850" lvl="1" marL="914400" rtl="0" algn="l">
              <a:spcBef>
                <a:spcPts val="1000"/>
              </a:spcBef>
              <a:spcAft>
                <a:spcPts val="0"/>
              </a:spcAft>
              <a:buSzPts val="1500"/>
              <a:buChar char="○"/>
            </a:pPr>
            <a:r>
              <a:rPr lang="en-GB" sz="1500"/>
              <a:t>Manual Addition</a:t>
            </a:r>
            <a:endParaRPr sz="1500"/>
          </a:p>
          <a:p>
            <a:pPr indent="-323850" lvl="1" marL="914400" rtl="0" algn="l">
              <a:spcBef>
                <a:spcPts val="300"/>
              </a:spcBef>
              <a:spcAft>
                <a:spcPts val="300"/>
              </a:spcAft>
              <a:buSzPts val="1500"/>
              <a:buChar char="○"/>
            </a:pPr>
            <a:r>
              <a:rPr lang="en-GB" sz="1500"/>
              <a:t>Bulk addition</a:t>
            </a:r>
            <a:endParaRPr sz="1500"/>
          </a:p>
        </p:txBody>
      </p:sp>
      <p:sp>
        <p:nvSpPr>
          <p:cNvPr id="472" name="Google Shape;472;p6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solidFill>
                  <a:schemeClr val="dk1"/>
                </a:solidFill>
              </a:rPr>
              <a:t>Rogue device detection</a:t>
            </a:r>
            <a:endParaRPr sz="2300">
              <a:solidFill>
                <a:schemeClr val="dk1"/>
              </a:solidFill>
            </a:endParaRPr>
          </a:p>
        </p:txBody>
      </p:sp>
      <p:sp>
        <p:nvSpPr>
          <p:cNvPr id="478" name="Google Shape;478;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Detect unauthorized access of network resources.</a:t>
            </a:r>
            <a:endParaRPr sz="1500"/>
          </a:p>
          <a:p>
            <a:pPr indent="-323850" lvl="0" marL="457200" rtl="0" algn="l">
              <a:spcBef>
                <a:spcPts val="1000"/>
              </a:spcBef>
              <a:spcAft>
                <a:spcPts val="0"/>
              </a:spcAft>
              <a:buSzPts val="1500"/>
              <a:buChar char="●"/>
            </a:pPr>
            <a:r>
              <a:rPr lang="en-GB" sz="1500"/>
              <a:t>Periodically scans routers and subnets.</a:t>
            </a:r>
            <a:endParaRPr sz="1500"/>
          </a:p>
          <a:p>
            <a:pPr indent="-323850" lvl="0" marL="457200" rtl="0" algn="l">
              <a:spcBef>
                <a:spcPts val="1000"/>
              </a:spcBef>
              <a:spcAft>
                <a:spcPts val="0"/>
              </a:spcAft>
              <a:buSzPts val="1500"/>
              <a:buChar char="●"/>
            </a:pPr>
            <a:r>
              <a:rPr lang="en-GB" sz="1500"/>
              <a:t>Ability to mark devices as trusted , guest and rogue.</a:t>
            </a:r>
            <a:endParaRPr sz="1500"/>
          </a:p>
          <a:p>
            <a:pPr indent="-323850" lvl="0" marL="457200" rtl="0" algn="l">
              <a:spcBef>
                <a:spcPts val="1000"/>
              </a:spcBef>
              <a:spcAft>
                <a:spcPts val="1000"/>
              </a:spcAft>
              <a:buSzPts val="1500"/>
              <a:buChar char="●"/>
            </a:pPr>
            <a:r>
              <a:rPr lang="en-GB" sz="1500"/>
              <a:t>Alerts when status of device changes.</a:t>
            </a:r>
            <a:endParaRPr sz="1500"/>
          </a:p>
        </p:txBody>
      </p:sp>
      <p:sp>
        <p:nvSpPr>
          <p:cNvPr id="479" name="Google Shape;479;p6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5"/>
          <p:cNvSpPr txBox="1"/>
          <p:nvPr>
            <p:ph type="title"/>
          </p:nvPr>
        </p:nvSpPr>
        <p:spPr>
          <a:xfrm>
            <a:off x="727800" y="159770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Economica"/>
                <a:ea typeface="Economica"/>
                <a:cs typeface="Economica"/>
                <a:sym typeface="Economica"/>
              </a:rPr>
              <a:t> C</a:t>
            </a:r>
            <a:r>
              <a:rPr lang="en-GB" sz="3100">
                <a:latin typeface="Economica"/>
                <a:ea typeface="Economica"/>
                <a:cs typeface="Economica"/>
                <a:sym typeface="Economica"/>
              </a:rPr>
              <a:t>omparison of Tools</a:t>
            </a:r>
            <a:endParaRPr sz="3100">
              <a:latin typeface="Economica"/>
              <a:ea typeface="Economica"/>
              <a:cs typeface="Economica"/>
              <a:sym typeface="Economica"/>
            </a:endParaRPr>
          </a:p>
        </p:txBody>
      </p:sp>
      <p:sp>
        <p:nvSpPr>
          <p:cNvPr id="485" name="Google Shape;485;p6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rPr>
              <a:t>‹#›</a:t>
            </a:fld>
            <a:endParaRPr>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491" name="Google Shape;491;p66"/>
          <p:cNvGraphicFramePr/>
          <p:nvPr/>
        </p:nvGraphicFramePr>
        <p:xfrm>
          <a:off x="840150" y="397613"/>
          <a:ext cx="3000000" cy="3000000"/>
        </p:xfrm>
        <a:graphic>
          <a:graphicData uri="http://schemas.openxmlformats.org/drawingml/2006/table">
            <a:tbl>
              <a:tblPr>
                <a:noFill/>
                <a:tableStyleId>{BAAC5932-0DA3-4CDA-92B3-DB91EBB71EA0}</a:tableStyleId>
              </a:tblPr>
              <a:tblGrid>
                <a:gridCol w="2156550"/>
                <a:gridCol w="1512750"/>
                <a:gridCol w="1983050"/>
                <a:gridCol w="1811350"/>
              </a:tblGrid>
              <a:tr h="663125">
                <a:tc>
                  <a:txBody>
                    <a:bodyPr/>
                    <a:lstStyle/>
                    <a:p>
                      <a:pPr indent="0" lvl="0" marL="0" rtl="0" algn="l">
                        <a:spcBef>
                          <a:spcPts val="0"/>
                        </a:spcBef>
                        <a:spcAft>
                          <a:spcPts val="0"/>
                        </a:spcAft>
                        <a:buNone/>
                      </a:pPr>
                      <a:r>
                        <a:rPr b="1" lang="en-GB">
                          <a:solidFill>
                            <a:schemeClr val="accent5"/>
                          </a:solidFill>
                        </a:rPr>
                        <a:t>Tool / Feature</a:t>
                      </a:r>
                      <a:endParaRPr b="1">
                        <a:solidFill>
                          <a:schemeClr val="accent5"/>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a:solidFill>
                            <a:schemeClr val="accent5"/>
                          </a:solidFill>
                        </a:rPr>
                        <a:t>Colasoft Capsa</a:t>
                      </a:r>
                      <a:endParaRPr b="1">
                        <a:solidFill>
                          <a:schemeClr val="accent5"/>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a:solidFill>
                            <a:schemeClr val="accent5"/>
                          </a:solidFill>
                        </a:rPr>
                        <a:t>ntopng (community version)</a:t>
                      </a:r>
                      <a:endParaRPr b="1">
                        <a:solidFill>
                          <a:schemeClr val="accent5"/>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a:solidFill>
                            <a:schemeClr val="accent5"/>
                          </a:solidFill>
                        </a:rPr>
                        <a:t>Nagios</a:t>
                      </a:r>
                      <a:endParaRPr b="1">
                        <a:solidFill>
                          <a:schemeClr val="accent5"/>
                        </a:solidFill>
                      </a:endParaRPr>
                    </a:p>
                  </a:txBody>
                  <a:tcPr marT="91425" marB="91425" marR="91425" marL="91425">
                    <a:lnB cap="flat" cmpd="sng" w="9525">
                      <a:solidFill>
                        <a:srgbClr val="9E9E9E"/>
                      </a:solidFill>
                      <a:prstDash val="solid"/>
                      <a:round/>
                      <a:headEnd len="sm" w="sm" type="none"/>
                      <a:tailEnd len="sm" w="sm" type="none"/>
                    </a:lnB>
                  </a:tcPr>
                </a:tc>
              </a:tr>
              <a:tr h="446725">
                <a:tc>
                  <a:txBody>
                    <a:bodyPr/>
                    <a:lstStyle/>
                    <a:p>
                      <a:pPr indent="0" lvl="0" marL="0" rtl="0" algn="l">
                        <a:spcBef>
                          <a:spcPts val="0"/>
                        </a:spcBef>
                        <a:spcAft>
                          <a:spcPts val="0"/>
                        </a:spcAft>
                        <a:buNone/>
                      </a:pPr>
                      <a:r>
                        <a:rPr b="1" lang="en-GB">
                          <a:solidFill>
                            <a:schemeClr val="dk1"/>
                          </a:solidFill>
                        </a:rPr>
                        <a:t>Type</a:t>
                      </a:r>
                      <a:endParaRPr b="1">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Packet Analyzer</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Network Analyzer</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Network Monitoring</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2175">
                <a:tc>
                  <a:txBody>
                    <a:bodyPr/>
                    <a:lstStyle/>
                    <a:p>
                      <a:pPr indent="0" lvl="0" marL="0" rtl="0" algn="l">
                        <a:spcBef>
                          <a:spcPts val="0"/>
                        </a:spcBef>
                        <a:spcAft>
                          <a:spcPts val="0"/>
                        </a:spcAft>
                        <a:buNone/>
                      </a:pPr>
                      <a:r>
                        <a:rPr b="1" lang="en-GB">
                          <a:solidFill>
                            <a:schemeClr val="dk1"/>
                          </a:solidFill>
                        </a:rPr>
                        <a:t>Open source</a:t>
                      </a:r>
                      <a:endParaRPr b="1">
                        <a:solidFill>
                          <a:schemeClr val="dk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GB"/>
                        <a:t>No</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GB"/>
                        <a:t>Yes</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GB"/>
                        <a:t>Yes</a:t>
                      </a:r>
                      <a:endParaRPr/>
                    </a:p>
                  </a:txBody>
                  <a:tcPr marT="91425" marB="91425" marR="91425" marL="91425">
                    <a:lnT cap="flat" cmpd="sng" w="9525">
                      <a:solidFill>
                        <a:srgbClr val="9E9E9E"/>
                      </a:solidFill>
                      <a:prstDash val="solid"/>
                      <a:round/>
                      <a:headEnd len="sm" w="sm" type="none"/>
                      <a:tailEnd len="sm" w="sm" type="none"/>
                    </a:lnT>
                  </a:tcPr>
                </a:tc>
              </a:tr>
              <a:tr h="424875">
                <a:tc>
                  <a:txBody>
                    <a:bodyPr/>
                    <a:lstStyle/>
                    <a:p>
                      <a:pPr indent="0" lvl="0" marL="0" rtl="0" algn="l">
                        <a:spcBef>
                          <a:spcPts val="0"/>
                        </a:spcBef>
                        <a:spcAft>
                          <a:spcPts val="0"/>
                        </a:spcAft>
                        <a:buNone/>
                      </a:pPr>
                      <a:r>
                        <a:rPr b="1" lang="en-GB">
                          <a:solidFill>
                            <a:schemeClr val="dk1"/>
                          </a:solidFill>
                        </a:rPr>
                        <a:t>Web interface</a:t>
                      </a:r>
                      <a:endParaRPr b="1">
                        <a:solidFill>
                          <a:schemeClr val="dk1"/>
                        </a:solidFill>
                      </a:endParaRPr>
                    </a:p>
                  </a:txBody>
                  <a:tcPr marT="91425" marB="91425" marR="91425" marL="91425"/>
                </a:tc>
                <a:tc>
                  <a:txBody>
                    <a:bodyPr/>
                    <a:lstStyle/>
                    <a:p>
                      <a:pPr indent="0" lvl="0" marL="0" rtl="0" algn="ctr">
                        <a:spcBef>
                          <a:spcPts val="0"/>
                        </a:spcBef>
                        <a:spcAft>
                          <a:spcPts val="0"/>
                        </a:spcAft>
                        <a:buNone/>
                      </a:pPr>
                      <a:r>
                        <a:rPr lang="en-GB"/>
                        <a:t>Yes</a:t>
                      </a:r>
                      <a:endParaRPr/>
                    </a:p>
                  </a:txBody>
                  <a:tcPr marT="91425" marB="91425" marR="91425" marL="91425"/>
                </a:tc>
                <a:tc>
                  <a:txBody>
                    <a:bodyPr/>
                    <a:lstStyle/>
                    <a:p>
                      <a:pPr indent="0" lvl="0" marL="0" rtl="0" algn="ctr">
                        <a:spcBef>
                          <a:spcPts val="0"/>
                        </a:spcBef>
                        <a:spcAft>
                          <a:spcPts val="0"/>
                        </a:spcAft>
                        <a:buNone/>
                      </a:pPr>
                      <a:r>
                        <a:rPr lang="en-GB"/>
                        <a:t>Yes</a:t>
                      </a:r>
                      <a:endParaRPr/>
                    </a:p>
                  </a:txBody>
                  <a:tcPr marT="91425" marB="91425" marR="91425" marL="91425"/>
                </a:tc>
                <a:tc>
                  <a:txBody>
                    <a:bodyPr/>
                    <a:lstStyle/>
                    <a:p>
                      <a:pPr indent="0" lvl="0" marL="0" rtl="0" algn="ctr">
                        <a:spcBef>
                          <a:spcPts val="0"/>
                        </a:spcBef>
                        <a:spcAft>
                          <a:spcPts val="0"/>
                        </a:spcAft>
                        <a:buNone/>
                      </a:pPr>
                      <a:r>
                        <a:rPr lang="en-GB"/>
                        <a:t>Yes</a:t>
                      </a:r>
                      <a:endParaRPr/>
                    </a:p>
                  </a:txBody>
                  <a:tcPr marT="91425" marB="91425" marR="91425" marL="91425"/>
                </a:tc>
              </a:tr>
              <a:tr h="894075">
                <a:tc>
                  <a:txBody>
                    <a:bodyPr/>
                    <a:lstStyle/>
                    <a:p>
                      <a:pPr indent="0" lvl="0" marL="0" rtl="0" algn="l">
                        <a:spcBef>
                          <a:spcPts val="0"/>
                        </a:spcBef>
                        <a:spcAft>
                          <a:spcPts val="0"/>
                        </a:spcAft>
                        <a:buNone/>
                      </a:pPr>
                      <a:r>
                        <a:rPr b="1" lang="en-GB">
                          <a:solidFill>
                            <a:schemeClr val="dk1"/>
                          </a:solidFill>
                        </a:rPr>
                        <a:t>Supporting platforms</a:t>
                      </a:r>
                      <a:endParaRPr b="1">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Windows</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Windows, Debian, MacOS, Raspberry Raspbian.</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Windows with VM or Hyper-V,Linux </a:t>
                      </a:r>
                      <a:endParaRPr/>
                    </a:p>
                  </a:txBody>
                  <a:tcPr marT="91425" marB="91425" marR="91425" marL="91425">
                    <a:lnB cap="flat" cmpd="sng" w="9525">
                      <a:solidFill>
                        <a:srgbClr val="9E9E9E"/>
                      </a:solidFill>
                      <a:prstDash val="solid"/>
                      <a:round/>
                      <a:headEnd len="sm" w="sm" type="none"/>
                      <a:tailEnd len="sm" w="sm" type="none"/>
                    </a:lnB>
                  </a:tcPr>
                </a:tc>
              </a:tr>
              <a:tr h="675800">
                <a:tc>
                  <a:txBody>
                    <a:bodyPr/>
                    <a:lstStyle/>
                    <a:p>
                      <a:pPr indent="0" lvl="0" marL="0" rtl="0" algn="l">
                        <a:spcBef>
                          <a:spcPts val="0"/>
                        </a:spcBef>
                        <a:spcAft>
                          <a:spcPts val="0"/>
                        </a:spcAft>
                        <a:buNone/>
                      </a:pPr>
                      <a:r>
                        <a:rPr b="1" lang="en-GB">
                          <a:solidFill>
                            <a:schemeClr val="dk1"/>
                          </a:solidFill>
                        </a:rPr>
                        <a:t>Traffic analysis &amp; Bandwidth monitoring</a:t>
                      </a:r>
                      <a:endParaRPr b="1">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57425">
                <a:tc>
                  <a:txBody>
                    <a:bodyPr/>
                    <a:lstStyle/>
                    <a:p>
                      <a:pPr indent="0" lvl="0" marL="0" rtl="0" algn="l">
                        <a:spcBef>
                          <a:spcPts val="0"/>
                        </a:spcBef>
                        <a:spcAft>
                          <a:spcPts val="0"/>
                        </a:spcAft>
                        <a:buNone/>
                      </a:pPr>
                      <a:r>
                        <a:rPr b="1" lang="en-GB">
                          <a:solidFill>
                            <a:schemeClr val="dk1"/>
                          </a:solidFill>
                        </a:rPr>
                        <a:t>Application monitoring &amp; Network protocol analysis</a:t>
                      </a:r>
                      <a:endParaRPr b="1">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No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497" name="Google Shape;497;p67"/>
          <p:cNvGraphicFramePr/>
          <p:nvPr/>
        </p:nvGraphicFramePr>
        <p:xfrm>
          <a:off x="373475" y="379275"/>
          <a:ext cx="3000000" cy="3000000"/>
        </p:xfrm>
        <a:graphic>
          <a:graphicData uri="http://schemas.openxmlformats.org/drawingml/2006/table">
            <a:tbl>
              <a:tblPr>
                <a:noFill/>
                <a:tableStyleId>{BAAC5932-0DA3-4CDA-92B3-DB91EBB71EA0}</a:tableStyleId>
              </a:tblPr>
              <a:tblGrid>
                <a:gridCol w="2644200"/>
                <a:gridCol w="1486650"/>
                <a:gridCol w="2136025"/>
                <a:gridCol w="1895950"/>
              </a:tblGrid>
              <a:tr h="381000">
                <a:tc>
                  <a:txBody>
                    <a:bodyPr/>
                    <a:lstStyle/>
                    <a:p>
                      <a:pPr indent="0" lvl="0" marL="0" rtl="0" algn="l">
                        <a:spcBef>
                          <a:spcPts val="0"/>
                        </a:spcBef>
                        <a:spcAft>
                          <a:spcPts val="0"/>
                        </a:spcAft>
                        <a:buNone/>
                      </a:pPr>
                      <a:r>
                        <a:rPr b="1" lang="en-GB">
                          <a:solidFill>
                            <a:schemeClr val="accent5"/>
                          </a:solidFill>
                        </a:rPr>
                        <a:t>Tool / Feature</a:t>
                      </a:r>
                      <a:endParaRPr b="1">
                        <a:solidFill>
                          <a:schemeClr val="accent5"/>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a:solidFill>
                            <a:schemeClr val="accent5"/>
                          </a:solidFill>
                        </a:rPr>
                        <a:t>Colasoft Capsa</a:t>
                      </a:r>
                      <a:endParaRPr b="1">
                        <a:solidFill>
                          <a:schemeClr val="accent5"/>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a:solidFill>
                            <a:schemeClr val="accent5"/>
                          </a:solidFill>
                        </a:rPr>
                        <a:t>ntopng (community version)</a:t>
                      </a:r>
                      <a:endParaRPr b="1">
                        <a:solidFill>
                          <a:schemeClr val="accent5"/>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a:solidFill>
                            <a:schemeClr val="accent5"/>
                          </a:solidFill>
                        </a:rPr>
                        <a:t>Nagios </a:t>
                      </a:r>
                      <a:endParaRPr b="1">
                        <a:solidFill>
                          <a:schemeClr val="accent5"/>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GB">
                          <a:solidFill>
                            <a:schemeClr val="dk1"/>
                          </a:solidFill>
                        </a:rPr>
                        <a:t>Triggers / Alerts</a:t>
                      </a:r>
                      <a:endParaRPr b="1">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GB">
                          <a:solidFill>
                            <a:schemeClr val="dk1"/>
                          </a:solidFill>
                        </a:rPr>
                        <a:t>VoIP analysis</a:t>
                      </a:r>
                      <a:endParaRPr b="1">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No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No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GB">
                          <a:solidFill>
                            <a:schemeClr val="dk1"/>
                          </a:solidFill>
                        </a:rPr>
                        <a:t>Data Storage Method</a:t>
                      </a:r>
                      <a:endParaRPr b="1">
                        <a:solidFill>
                          <a:schemeClr val="dk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GB"/>
                        <a:t>Oracle</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GB"/>
                        <a:t>MySQL, ElasticSearch and LogStash</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GB"/>
                        <a:t>MySQL</a:t>
                      </a:r>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b="1" lang="en-GB">
                          <a:solidFill>
                            <a:schemeClr val="dk1"/>
                          </a:solidFill>
                        </a:rPr>
                        <a:t>Protocol Support</a:t>
                      </a:r>
                      <a:endParaRPr b="1">
                        <a:solidFill>
                          <a:schemeClr val="dk1"/>
                        </a:solidFill>
                      </a:endParaRPr>
                    </a:p>
                  </a:txBody>
                  <a:tcPr marT="91425" marB="91425" marR="91425" marL="91425"/>
                </a:tc>
                <a:tc>
                  <a:txBody>
                    <a:bodyPr/>
                    <a:lstStyle/>
                    <a:p>
                      <a:pPr indent="0" lvl="0" marL="0" rtl="0" algn="ctr">
                        <a:spcBef>
                          <a:spcPts val="0"/>
                        </a:spcBef>
                        <a:spcAft>
                          <a:spcPts val="0"/>
                        </a:spcAft>
                        <a:buNone/>
                      </a:pPr>
                      <a:r>
                        <a:rPr lang="en-GB"/>
                        <a:t>IP, TCP, HTTP,UDP, ICMP and many more</a:t>
                      </a:r>
                      <a:endParaRPr/>
                    </a:p>
                  </a:txBody>
                  <a:tcPr marT="91425" marB="91425" marR="91425" marL="91425"/>
                </a:tc>
                <a:tc>
                  <a:txBody>
                    <a:bodyPr/>
                    <a:lstStyle/>
                    <a:p>
                      <a:pPr indent="0" lvl="0" marL="0" rtl="0" algn="ctr">
                        <a:spcBef>
                          <a:spcPts val="0"/>
                        </a:spcBef>
                        <a:spcAft>
                          <a:spcPts val="0"/>
                        </a:spcAft>
                        <a:buNone/>
                      </a:pPr>
                      <a:r>
                        <a:rPr lang="en-GB"/>
                        <a:t>Ethernet, IPv4/IPv6, TCP, UDP, DHCP and many more</a:t>
                      </a:r>
                      <a:endParaRPr/>
                    </a:p>
                  </a:txBody>
                  <a:tcPr marT="91425" marB="91425" marR="91425" marL="91425"/>
                </a:tc>
                <a:tc>
                  <a:txBody>
                    <a:bodyPr/>
                    <a:lstStyle/>
                    <a:p>
                      <a:pPr indent="0" lvl="0" marL="0" rtl="0" algn="ctr">
                        <a:spcBef>
                          <a:spcPts val="0"/>
                        </a:spcBef>
                        <a:spcAft>
                          <a:spcPts val="0"/>
                        </a:spcAft>
                        <a:buNone/>
                      </a:pPr>
                      <a:r>
                        <a:rPr lang="en-GB"/>
                        <a:t>HTTP, FTP, SMTP, SNMP, POP3, SSH and MySQL</a:t>
                      </a:r>
                      <a:endParaRPr/>
                    </a:p>
                  </a:txBody>
                  <a:tcPr marT="91425" marB="91425" marR="91425" marL="91425"/>
                </a:tc>
              </a:tr>
              <a:tr h="381000">
                <a:tc>
                  <a:txBody>
                    <a:bodyPr/>
                    <a:lstStyle/>
                    <a:p>
                      <a:pPr indent="0" lvl="0" marL="0" rtl="0" algn="l">
                        <a:spcBef>
                          <a:spcPts val="0"/>
                        </a:spcBef>
                        <a:spcAft>
                          <a:spcPts val="0"/>
                        </a:spcAft>
                        <a:buNone/>
                      </a:pPr>
                      <a:r>
                        <a:rPr b="1" lang="en-GB">
                          <a:solidFill>
                            <a:schemeClr val="dk1"/>
                          </a:solidFill>
                        </a:rPr>
                        <a:t>Network Troubleshooting</a:t>
                      </a:r>
                      <a:endParaRPr b="1">
                        <a:solidFill>
                          <a:schemeClr val="dk1"/>
                        </a:solidFill>
                      </a:endParaRPr>
                    </a:p>
                  </a:txBody>
                  <a:tcPr marT="91425" marB="91425" marR="91425" marL="91425"/>
                </a:tc>
                <a:tc>
                  <a:txBody>
                    <a:bodyPr/>
                    <a:lstStyle/>
                    <a:p>
                      <a:pPr indent="0" lvl="0" marL="0" rtl="0" algn="ctr">
                        <a:spcBef>
                          <a:spcPts val="0"/>
                        </a:spcBef>
                        <a:spcAft>
                          <a:spcPts val="0"/>
                        </a:spcAft>
                        <a:buNone/>
                      </a:pPr>
                      <a:r>
                        <a:rPr lang="en-GB"/>
                        <a:t>Yes</a:t>
                      </a:r>
                      <a:endParaRPr/>
                    </a:p>
                  </a:txBody>
                  <a:tcPr marT="91425" marB="91425" marR="91425" marL="91425"/>
                </a:tc>
                <a:tc>
                  <a:txBody>
                    <a:bodyPr/>
                    <a:lstStyle/>
                    <a:p>
                      <a:pPr indent="0" lvl="0" marL="0" rtl="0" algn="ctr">
                        <a:spcBef>
                          <a:spcPts val="0"/>
                        </a:spcBef>
                        <a:spcAft>
                          <a:spcPts val="0"/>
                        </a:spcAft>
                        <a:buNone/>
                      </a:pPr>
                      <a:r>
                        <a:rPr lang="en-GB"/>
                        <a:t>Yes</a:t>
                      </a:r>
                      <a:endParaRPr/>
                    </a:p>
                  </a:txBody>
                  <a:tcPr marT="91425" marB="91425" marR="91425" marL="91425"/>
                </a:tc>
                <a:tc>
                  <a:txBody>
                    <a:bodyPr/>
                    <a:lstStyle/>
                    <a:p>
                      <a:pPr indent="0" lvl="0" marL="0" rtl="0" algn="ctr">
                        <a:spcBef>
                          <a:spcPts val="0"/>
                        </a:spcBef>
                        <a:spcAft>
                          <a:spcPts val="0"/>
                        </a:spcAft>
                        <a:buNone/>
                      </a:pPr>
                      <a:r>
                        <a:rPr lang="en-GB"/>
                        <a:t>Yes</a:t>
                      </a:r>
                      <a:endParaRPr/>
                    </a:p>
                  </a:txBody>
                  <a:tcPr marT="91425" marB="91425" marR="91425" marL="91425"/>
                </a:tc>
              </a:tr>
              <a:tr h="381000">
                <a:tc>
                  <a:txBody>
                    <a:bodyPr/>
                    <a:lstStyle/>
                    <a:p>
                      <a:pPr indent="0" lvl="0" marL="0" rtl="0" algn="l">
                        <a:spcBef>
                          <a:spcPts val="0"/>
                        </a:spcBef>
                        <a:spcAft>
                          <a:spcPts val="0"/>
                        </a:spcAft>
                        <a:buNone/>
                      </a:pPr>
                      <a:r>
                        <a:rPr b="1" lang="en-GB">
                          <a:solidFill>
                            <a:schemeClr val="dk1"/>
                          </a:solidFill>
                        </a:rPr>
                        <a:t>Integration</a:t>
                      </a:r>
                      <a:endParaRPr b="1">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Possible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Possible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Possible</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GB">
                          <a:solidFill>
                            <a:schemeClr val="dk1"/>
                          </a:solidFill>
                        </a:rPr>
                        <a:t>Latest release version &amp; date</a:t>
                      </a:r>
                      <a:endParaRPr b="1">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Capsa edition 13, Feb 26, 2020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ntopng 3.2</a:t>
                      </a:r>
                      <a:endParaRPr/>
                    </a:p>
                    <a:p>
                      <a:pPr indent="0" lvl="0" marL="0" rtl="0" algn="ctr">
                        <a:spcBef>
                          <a:spcPts val="0"/>
                        </a:spcBef>
                        <a:spcAft>
                          <a:spcPts val="0"/>
                        </a:spcAft>
                        <a:buNone/>
                      </a:pPr>
                      <a:r>
                        <a:rPr lang="en-GB"/>
                        <a:t>Dec 4, 2017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t>Nagios Core 4.4. 6 2020-04-28.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4653575" y="857800"/>
            <a:ext cx="4163400" cy="5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129" name="Google Shape;129;p18"/>
          <p:cNvSpPr txBox="1"/>
          <p:nvPr>
            <p:ph idx="1" type="body"/>
          </p:nvPr>
        </p:nvSpPr>
        <p:spPr>
          <a:xfrm>
            <a:off x="443400" y="1407800"/>
            <a:ext cx="8202600" cy="32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accent3"/>
                </a:solidFill>
              </a:rPr>
              <a:t>Set-up and Configuration:</a:t>
            </a:r>
            <a:endParaRPr b="1" sz="2300">
              <a:solidFill>
                <a:schemeClr val="accent3"/>
              </a:solidFill>
            </a:endParaRPr>
          </a:p>
          <a:p>
            <a:pPr indent="-317500" lvl="0" marL="457200" rtl="0" algn="l">
              <a:spcBef>
                <a:spcPts val="1600"/>
              </a:spcBef>
              <a:spcAft>
                <a:spcPts val="0"/>
              </a:spcAft>
              <a:buSzPts val="1400"/>
              <a:buChar char="●"/>
            </a:pPr>
            <a:r>
              <a:rPr lang="en-GB" sz="1400"/>
              <a:t>There are 3 editions of Capsa available - </a:t>
            </a:r>
            <a:r>
              <a:rPr b="1" lang="en-GB" sz="1400"/>
              <a:t>Capsa Standard Edition, Capsa Enterprise Edition, Capsa Free Edition.</a:t>
            </a:r>
            <a:endParaRPr b="1" sz="1400"/>
          </a:p>
          <a:p>
            <a:pPr indent="-317500" lvl="0" marL="457200" rtl="0" algn="l">
              <a:spcBef>
                <a:spcPts val="500"/>
              </a:spcBef>
              <a:spcAft>
                <a:spcPts val="0"/>
              </a:spcAft>
              <a:buSzPts val="1400"/>
              <a:buChar char="●"/>
            </a:pPr>
            <a:r>
              <a:rPr lang="en-GB" sz="1400"/>
              <a:t>The enterprise edition is the flagship of Colasoft Capsa </a:t>
            </a:r>
            <a:r>
              <a:rPr b="1" lang="en-GB" sz="1400">
                <a:solidFill>
                  <a:srgbClr val="CC0000"/>
                </a:solidFill>
              </a:rPr>
              <a:t>packet </a:t>
            </a:r>
            <a:r>
              <a:rPr lang="en-GB" sz="1400"/>
              <a:t>analyzer family, it supports both </a:t>
            </a:r>
            <a:r>
              <a:rPr b="1" lang="en-GB" sz="1400"/>
              <a:t>Ethernet</a:t>
            </a:r>
            <a:r>
              <a:rPr lang="en-GB" sz="1400"/>
              <a:t> and </a:t>
            </a:r>
            <a:r>
              <a:rPr b="1" lang="en-GB" sz="1400"/>
              <a:t>WLAN. </a:t>
            </a:r>
            <a:r>
              <a:rPr lang="en-GB" sz="1400"/>
              <a:t>It does real-time packet capturing and analysis as well as past-time events analysis.</a:t>
            </a:r>
            <a:endParaRPr sz="1400"/>
          </a:p>
          <a:p>
            <a:pPr indent="-317500" lvl="0" marL="457200" rtl="0" algn="l">
              <a:spcBef>
                <a:spcPts val="500"/>
              </a:spcBef>
              <a:spcAft>
                <a:spcPts val="0"/>
              </a:spcAft>
              <a:buSzPts val="1400"/>
              <a:buChar char="●"/>
            </a:pPr>
            <a:r>
              <a:rPr lang="en-GB" sz="1400"/>
              <a:t>The Standard edition is an </a:t>
            </a:r>
            <a:r>
              <a:rPr b="1" lang="en-GB" sz="1400">
                <a:solidFill>
                  <a:srgbClr val="CC0000"/>
                </a:solidFill>
              </a:rPr>
              <a:t>Ethernet</a:t>
            </a:r>
            <a:r>
              <a:rPr lang="en-GB" sz="1400"/>
              <a:t> packet analyzer. It does network monitoring, troubleshooting and analyzing.</a:t>
            </a:r>
            <a:endParaRPr sz="1400"/>
          </a:p>
          <a:p>
            <a:pPr indent="-317500" lvl="0" marL="457200" rtl="0" algn="l">
              <a:spcBef>
                <a:spcPts val="500"/>
              </a:spcBef>
              <a:spcAft>
                <a:spcPts val="500"/>
              </a:spcAft>
              <a:buSzPts val="1400"/>
              <a:buChar char="●"/>
            </a:pPr>
            <a:r>
              <a:rPr lang="en-GB" sz="1400"/>
              <a:t>The free edition is a </a:t>
            </a:r>
            <a:r>
              <a:rPr b="1" lang="en-GB" sz="1400">
                <a:solidFill>
                  <a:srgbClr val="CC0000"/>
                </a:solidFill>
              </a:rPr>
              <a:t>freeware Ethernet</a:t>
            </a:r>
            <a:r>
              <a:rPr lang="en-GB" sz="1400"/>
              <a:t> packet analyzer. It is used by network geeks to learn protocols, packets and other network relating knowledge.</a:t>
            </a:r>
            <a:endParaRPr sz="1400"/>
          </a:p>
        </p:txBody>
      </p:sp>
      <p:sp>
        <p:nvSpPr>
          <p:cNvPr id="130" name="Google Shape;130;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4653575" y="857800"/>
            <a:ext cx="4163400" cy="5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136" name="Google Shape;136;p19"/>
          <p:cNvSpPr txBox="1"/>
          <p:nvPr>
            <p:ph idx="1" type="body"/>
          </p:nvPr>
        </p:nvSpPr>
        <p:spPr>
          <a:xfrm>
            <a:off x="310400" y="1407700"/>
            <a:ext cx="3114900" cy="3225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As shown the tool identifies available network adaptors. Select the one  we need to monitor and press ‘</a:t>
            </a:r>
            <a:r>
              <a:rPr b="1" lang="en-GB" sz="1400"/>
              <a:t>Start</a:t>
            </a:r>
            <a:r>
              <a:rPr lang="en-GB" sz="1400"/>
              <a:t>’.</a:t>
            </a:r>
            <a:endParaRPr sz="1400"/>
          </a:p>
          <a:p>
            <a:pPr indent="-317500" lvl="0" marL="457200" rtl="0" algn="l">
              <a:spcBef>
                <a:spcPts val="600"/>
              </a:spcBef>
              <a:spcAft>
                <a:spcPts val="0"/>
              </a:spcAft>
              <a:buSzPts val="1400"/>
              <a:buChar char="●"/>
            </a:pPr>
            <a:r>
              <a:rPr lang="en-GB" sz="1400"/>
              <a:t>The start and stop buttons on the top left corner are provided to start and stop packet capturing and analysis.</a:t>
            </a:r>
            <a:endParaRPr sz="1400"/>
          </a:p>
          <a:p>
            <a:pPr indent="-317500" lvl="0" marL="457200" rtl="0" algn="l">
              <a:spcBef>
                <a:spcPts val="600"/>
              </a:spcBef>
              <a:spcAft>
                <a:spcPts val="0"/>
              </a:spcAft>
              <a:buSzPts val="1400"/>
              <a:buChar char="●"/>
            </a:pPr>
            <a:r>
              <a:rPr lang="en-GB" sz="1400"/>
              <a:t>The packets captured can also be saved to the system.</a:t>
            </a:r>
            <a:endParaRPr sz="1400"/>
          </a:p>
          <a:p>
            <a:pPr indent="0" lvl="0" marL="457200" rtl="0" algn="l">
              <a:spcBef>
                <a:spcPts val="600"/>
              </a:spcBef>
              <a:spcAft>
                <a:spcPts val="0"/>
              </a:spcAft>
              <a:buNone/>
            </a:pPr>
            <a:r>
              <a:t/>
            </a:r>
            <a:endParaRPr sz="1400"/>
          </a:p>
          <a:p>
            <a:pPr indent="0" lvl="0" marL="0" rtl="0" algn="l">
              <a:spcBef>
                <a:spcPts val="1600"/>
              </a:spcBef>
              <a:spcAft>
                <a:spcPts val="1600"/>
              </a:spcAft>
              <a:buNone/>
            </a:pPr>
            <a:r>
              <a:rPr lang="en-GB" sz="1400"/>
              <a:t> </a:t>
            </a:r>
            <a:endParaRPr sz="1400"/>
          </a:p>
        </p:txBody>
      </p:sp>
      <p:pic>
        <p:nvPicPr>
          <p:cNvPr id="137" name="Google Shape;137;p19"/>
          <p:cNvPicPr preferRelativeResize="0"/>
          <p:nvPr/>
        </p:nvPicPr>
        <p:blipFill rotWithShape="1">
          <a:blip r:embed="rId3">
            <a:alphaModFix/>
          </a:blip>
          <a:srcRect b="4999" l="0" r="0" t="-5000"/>
          <a:stretch/>
        </p:blipFill>
        <p:spPr>
          <a:xfrm>
            <a:off x="3351775" y="1257450"/>
            <a:ext cx="5548949" cy="3121276"/>
          </a:xfrm>
          <a:prstGeom prst="rect">
            <a:avLst/>
          </a:prstGeom>
          <a:noFill/>
          <a:ln>
            <a:noFill/>
          </a:ln>
        </p:spPr>
      </p:pic>
      <p:sp>
        <p:nvSpPr>
          <p:cNvPr id="138" name="Google Shape;138;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idx="1" type="body"/>
          </p:nvPr>
        </p:nvSpPr>
        <p:spPr>
          <a:xfrm>
            <a:off x="438825" y="1407700"/>
            <a:ext cx="3137100" cy="32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accent3"/>
                </a:solidFill>
              </a:rPr>
              <a:t>Features:</a:t>
            </a:r>
            <a:endParaRPr b="1" sz="2300">
              <a:solidFill>
                <a:schemeClr val="accent3"/>
              </a:solidFill>
            </a:endParaRPr>
          </a:p>
          <a:p>
            <a:pPr indent="0" lvl="0" marL="0" rtl="0" algn="l">
              <a:spcBef>
                <a:spcPts val="1600"/>
              </a:spcBef>
              <a:spcAft>
                <a:spcPts val="0"/>
              </a:spcAft>
              <a:buNone/>
            </a:pPr>
            <a:r>
              <a:rPr b="1" lang="en-GB" sz="1500">
                <a:solidFill>
                  <a:schemeClr val="accent2"/>
                </a:solidFill>
              </a:rPr>
              <a:t>VoIP Analysis:</a:t>
            </a:r>
            <a:endParaRPr b="1" sz="1500">
              <a:solidFill>
                <a:schemeClr val="accent2"/>
              </a:solidFill>
            </a:endParaRPr>
          </a:p>
          <a:p>
            <a:pPr indent="-317500" lvl="0" marL="457200" rtl="0" algn="l">
              <a:spcBef>
                <a:spcPts val="1600"/>
              </a:spcBef>
              <a:spcAft>
                <a:spcPts val="0"/>
              </a:spcAft>
              <a:buSzPts val="1400"/>
              <a:buChar char="●"/>
            </a:pPr>
            <a:r>
              <a:rPr lang="en-GB" sz="1400"/>
              <a:t>Capsa has VoIP(Voice over Internet Protocol) analysis module to capture and analyse VoIP calls and graphically display VoIP analysis results.</a:t>
            </a:r>
            <a:endParaRPr sz="1400"/>
          </a:p>
          <a:p>
            <a:pPr indent="-317500" lvl="0" marL="457200" rtl="0" algn="l">
              <a:spcBef>
                <a:spcPts val="600"/>
              </a:spcBef>
              <a:spcAft>
                <a:spcPts val="0"/>
              </a:spcAft>
              <a:buSzPts val="1400"/>
              <a:buChar char="●"/>
            </a:pPr>
            <a:r>
              <a:rPr lang="en-GB" sz="1400"/>
              <a:t>VoIP explorer groups all private and public IP addresses  for VoIP calls.</a:t>
            </a:r>
            <a:endParaRPr sz="1400"/>
          </a:p>
          <a:p>
            <a:pPr indent="0" lvl="0" marL="0" rtl="0" algn="l">
              <a:spcBef>
                <a:spcPts val="600"/>
              </a:spcBef>
              <a:spcAft>
                <a:spcPts val="0"/>
              </a:spcAft>
              <a:buNone/>
            </a:pPr>
            <a:r>
              <a:t/>
            </a:r>
            <a:endParaRPr sz="1400"/>
          </a:p>
          <a:p>
            <a:pPr indent="0" lvl="0" marL="0" rtl="0" algn="l">
              <a:spcBef>
                <a:spcPts val="1600"/>
              </a:spcBef>
              <a:spcAft>
                <a:spcPts val="1600"/>
              </a:spcAft>
              <a:buNone/>
            </a:pPr>
            <a:r>
              <a:t/>
            </a:r>
            <a:endParaRPr sz="1400"/>
          </a:p>
        </p:txBody>
      </p:sp>
      <p:pic>
        <p:nvPicPr>
          <p:cNvPr id="144" name="Google Shape;144;p20"/>
          <p:cNvPicPr preferRelativeResize="0"/>
          <p:nvPr/>
        </p:nvPicPr>
        <p:blipFill rotWithShape="1">
          <a:blip r:embed="rId3">
            <a:alphaModFix/>
          </a:blip>
          <a:srcRect b="3840" l="0" r="0" t="-3840"/>
          <a:stretch/>
        </p:blipFill>
        <p:spPr>
          <a:xfrm>
            <a:off x="3575936" y="1407700"/>
            <a:ext cx="5241038" cy="3081775"/>
          </a:xfrm>
          <a:prstGeom prst="rect">
            <a:avLst/>
          </a:prstGeom>
          <a:noFill/>
          <a:ln>
            <a:noFill/>
          </a:ln>
        </p:spPr>
      </p:pic>
      <p:sp>
        <p:nvSpPr>
          <p:cNvPr id="145" name="Google Shape;145;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4653575" y="857800"/>
            <a:ext cx="4163400" cy="5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151" name="Google Shape;151;p21"/>
          <p:cNvSpPr txBox="1"/>
          <p:nvPr>
            <p:ph idx="1" type="body"/>
          </p:nvPr>
        </p:nvSpPr>
        <p:spPr>
          <a:xfrm>
            <a:off x="698400" y="1407700"/>
            <a:ext cx="3048600" cy="32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chemeClr val="accent2"/>
                </a:solidFill>
              </a:rPr>
              <a:t>Notifying alarms by Emails &amp; Audio:</a:t>
            </a:r>
            <a:r>
              <a:rPr b="1" lang="en-GB" sz="1500">
                <a:solidFill>
                  <a:schemeClr val="accent2"/>
                </a:solidFill>
              </a:rPr>
              <a:t> </a:t>
            </a:r>
            <a:endParaRPr b="1" sz="1500">
              <a:solidFill>
                <a:schemeClr val="accent2"/>
              </a:solidFill>
            </a:endParaRPr>
          </a:p>
          <a:p>
            <a:pPr indent="-317500" lvl="0" marL="457200" rtl="0" algn="l">
              <a:spcBef>
                <a:spcPts val="1600"/>
              </a:spcBef>
              <a:spcAft>
                <a:spcPts val="0"/>
              </a:spcAft>
              <a:buSzPts val="1400"/>
              <a:buChar char="●"/>
            </a:pPr>
            <a:r>
              <a:rPr lang="en-GB" sz="1400"/>
              <a:t>We can create alarm rules to watch network anomalies, in case of excessive traffic throughput, excessive broadcast packets, etc  </a:t>
            </a:r>
            <a:endParaRPr sz="1400"/>
          </a:p>
          <a:p>
            <a:pPr indent="-317500" lvl="0" marL="457200" rtl="0" algn="l">
              <a:spcBef>
                <a:spcPts val="600"/>
              </a:spcBef>
              <a:spcAft>
                <a:spcPts val="600"/>
              </a:spcAft>
              <a:buSzPts val="1400"/>
              <a:buChar char="●"/>
            </a:pPr>
            <a:r>
              <a:rPr lang="en-GB" sz="1400"/>
              <a:t>To make an alarm go to Node explorer and select ‘Make Alarm’ under it or directly select ‘Alarm’ under Analysis.</a:t>
            </a:r>
            <a:endParaRPr sz="1400"/>
          </a:p>
        </p:txBody>
      </p:sp>
      <p:pic>
        <p:nvPicPr>
          <p:cNvPr id="152" name="Google Shape;152;p21"/>
          <p:cNvPicPr preferRelativeResize="0"/>
          <p:nvPr/>
        </p:nvPicPr>
        <p:blipFill>
          <a:blip r:embed="rId3">
            <a:alphaModFix/>
          </a:blip>
          <a:stretch>
            <a:fillRect/>
          </a:stretch>
        </p:blipFill>
        <p:spPr>
          <a:xfrm>
            <a:off x="3747000" y="1407700"/>
            <a:ext cx="5092200" cy="2864363"/>
          </a:xfrm>
          <a:prstGeom prst="rect">
            <a:avLst/>
          </a:prstGeom>
          <a:noFill/>
          <a:ln>
            <a:noFill/>
          </a:ln>
        </p:spPr>
      </p:pic>
      <p:sp>
        <p:nvSpPr>
          <p:cNvPr id="153" name="Google Shape;153;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